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Nunito"/>
      <p:regular r:id="rId34"/>
      <p:bold r:id="rId35"/>
      <p:italic r:id="rId36"/>
      <p:boldItalic r:id="rId37"/>
    </p:embeddedFont>
    <p:embeddedFont>
      <p:font typeface="Lato"/>
      <p:regular r:id="rId38"/>
      <p:bold r:id="rId39"/>
      <p:italic r:id="rId40"/>
      <p:boldItalic r:id="rId41"/>
    </p:embeddedFont>
    <p:embeddedFont>
      <p:font typeface="Lato Black"/>
      <p:bold r:id="rId42"/>
      <p:boldItalic r:id="rId43"/>
    </p:embeddedFont>
    <p:embeddedFont>
      <p:font typeface="Old Standard TT"/>
      <p:regular r:id="rId44"/>
      <p:bold r:id="rId45"/>
      <p: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LatoBlack-bold.fntdata"/><Relationship Id="rId41" Type="http://schemas.openxmlformats.org/officeDocument/2006/relationships/font" Target="fonts/Lato-boldItalic.fntdata"/><Relationship Id="rId22" Type="http://schemas.openxmlformats.org/officeDocument/2006/relationships/slide" Target="slides/slide17.xml"/><Relationship Id="rId44" Type="http://schemas.openxmlformats.org/officeDocument/2006/relationships/font" Target="fonts/OldStandardTT-regular.fntdata"/><Relationship Id="rId21" Type="http://schemas.openxmlformats.org/officeDocument/2006/relationships/slide" Target="slides/slide16.xml"/><Relationship Id="rId43" Type="http://schemas.openxmlformats.org/officeDocument/2006/relationships/font" Target="fonts/LatoBlack-boldItalic.fntdata"/><Relationship Id="rId24" Type="http://schemas.openxmlformats.org/officeDocument/2006/relationships/slide" Target="slides/slide19.xml"/><Relationship Id="rId46" Type="http://schemas.openxmlformats.org/officeDocument/2006/relationships/font" Target="fonts/OldStandardTT-italic.fntdata"/><Relationship Id="rId23" Type="http://schemas.openxmlformats.org/officeDocument/2006/relationships/slide" Target="slides/slide18.xml"/><Relationship Id="rId45" Type="http://schemas.openxmlformats.org/officeDocument/2006/relationships/font" Target="fonts/OldStandardT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74b6052e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74b6052e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59722e4d6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59722e4d6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74b6052e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74b6052e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74b6052e2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74b6052e2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74b6052e2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74b6052e2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74b6052e2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74b6052e2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671633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671633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671633121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671633121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671633121_2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671633121_2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671633121_2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671633121_2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59722e4d6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59722e4d6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671633121_2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671633121_2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671633121_2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671633121_2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671633121_2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671633121_2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671633121_2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671633121_2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671633121_2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671633121_2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59722e4d6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59722e4d6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59722e4d6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59722e4d6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59722e4d6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59722e4d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59722e4d6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59722e4d6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59722e4d6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59722e4d6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74b6052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74b6052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74b6052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74b6052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txBox="1"/>
          <p:nvPr>
            <p:ph type="title"/>
          </p:nvPr>
        </p:nvSpPr>
        <p:spPr>
          <a:xfrm>
            <a:off x="291875" y="406900"/>
            <a:ext cx="3039600" cy="1388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b="1" sz="3000">
                <a:solidFill>
                  <a:schemeClr val="dk1"/>
                </a:solidFill>
              </a:defRPr>
            </a:lvl1pPr>
            <a:lvl2pPr lvl="1" rtl="0" algn="l">
              <a:lnSpc>
                <a:spcPct val="100000"/>
              </a:lnSpc>
              <a:spcBef>
                <a:spcPts val="0"/>
              </a:spcBef>
              <a:spcAft>
                <a:spcPts val="0"/>
              </a:spcAft>
              <a:buClr>
                <a:schemeClr val="dk1"/>
              </a:buClr>
              <a:buSzPts val="3000"/>
              <a:buNone/>
              <a:defRPr b="1" sz="3000">
                <a:solidFill>
                  <a:schemeClr val="dk1"/>
                </a:solidFill>
              </a:defRPr>
            </a:lvl2pPr>
            <a:lvl3pPr lvl="2" rtl="0" algn="l">
              <a:lnSpc>
                <a:spcPct val="100000"/>
              </a:lnSpc>
              <a:spcBef>
                <a:spcPts val="0"/>
              </a:spcBef>
              <a:spcAft>
                <a:spcPts val="0"/>
              </a:spcAft>
              <a:buClr>
                <a:schemeClr val="dk1"/>
              </a:buClr>
              <a:buSzPts val="3000"/>
              <a:buNone/>
              <a:defRPr b="1" sz="3000">
                <a:solidFill>
                  <a:schemeClr val="dk1"/>
                </a:solidFill>
              </a:defRPr>
            </a:lvl3pPr>
            <a:lvl4pPr lvl="3" rtl="0" algn="l">
              <a:lnSpc>
                <a:spcPct val="100000"/>
              </a:lnSpc>
              <a:spcBef>
                <a:spcPts val="0"/>
              </a:spcBef>
              <a:spcAft>
                <a:spcPts val="0"/>
              </a:spcAft>
              <a:buClr>
                <a:schemeClr val="dk1"/>
              </a:buClr>
              <a:buSzPts val="3000"/>
              <a:buNone/>
              <a:defRPr b="1" sz="3000">
                <a:solidFill>
                  <a:schemeClr val="dk1"/>
                </a:solidFill>
              </a:defRPr>
            </a:lvl4pPr>
            <a:lvl5pPr lvl="4" rtl="0" algn="l">
              <a:lnSpc>
                <a:spcPct val="100000"/>
              </a:lnSpc>
              <a:spcBef>
                <a:spcPts val="0"/>
              </a:spcBef>
              <a:spcAft>
                <a:spcPts val="0"/>
              </a:spcAft>
              <a:buClr>
                <a:schemeClr val="dk1"/>
              </a:buClr>
              <a:buSzPts val="3000"/>
              <a:buNone/>
              <a:defRPr b="1" sz="3000">
                <a:solidFill>
                  <a:schemeClr val="dk1"/>
                </a:solidFill>
              </a:defRPr>
            </a:lvl5pPr>
            <a:lvl6pPr lvl="5" rtl="0" algn="l">
              <a:lnSpc>
                <a:spcPct val="100000"/>
              </a:lnSpc>
              <a:spcBef>
                <a:spcPts val="0"/>
              </a:spcBef>
              <a:spcAft>
                <a:spcPts val="0"/>
              </a:spcAft>
              <a:buClr>
                <a:schemeClr val="dk1"/>
              </a:buClr>
              <a:buSzPts val="3000"/>
              <a:buNone/>
              <a:defRPr b="1" sz="3000">
                <a:solidFill>
                  <a:schemeClr val="dk1"/>
                </a:solidFill>
              </a:defRPr>
            </a:lvl6pPr>
            <a:lvl7pPr lvl="6" rtl="0" algn="l">
              <a:lnSpc>
                <a:spcPct val="100000"/>
              </a:lnSpc>
              <a:spcBef>
                <a:spcPts val="0"/>
              </a:spcBef>
              <a:spcAft>
                <a:spcPts val="0"/>
              </a:spcAft>
              <a:buClr>
                <a:schemeClr val="dk1"/>
              </a:buClr>
              <a:buSzPts val="3000"/>
              <a:buNone/>
              <a:defRPr b="1" sz="3000">
                <a:solidFill>
                  <a:schemeClr val="dk1"/>
                </a:solidFill>
              </a:defRPr>
            </a:lvl7pPr>
            <a:lvl8pPr lvl="7" rtl="0" algn="l">
              <a:lnSpc>
                <a:spcPct val="100000"/>
              </a:lnSpc>
              <a:spcBef>
                <a:spcPts val="0"/>
              </a:spcBef>
              <a:spcAft>
                <a:spcPts val="0"/>
              </a:spcAft>
              <a:buClr>
                <a:schemeClr val="dk1"/>
              </a:buClr>
              <a:buSzPts val="3000"/>
              <a:buNone/>
              <a:defRPr b="1" sz="3000">
                <a:solidFill>
                  <a:schemeClr val="dk1"/>
                </a:solidFill>
              </a:defRPr>
            </a:lvl8pPr>
            <a:lvl9pPr lvl="8" rtl="0" algn="l">
              <a:lnSpc>
                <a:spcPct val="100000"/>
              </a:lnSpc>
              <a:spcBef>
                <a:spcPts val="0"/>
              </a:spcBef>
              <a:spcAft>
                <a:spcPts val="0"/>
              </a:spcAft>
              <a:buClr>
                <a:schemeClr val="dk1"/>
              </a:buClr>
              <a:buSzPts val="3000"/>
              <a:buNone/>
              <a:defRPr b="1" sz="3000">
                <a:solidFill>
                  <a:schemeClr val="dk1"/>
                </a:solidFill>
              </a:defRPr>
            </a:lvl9pPr>
          </a:lstStyle>
          <a:p/>
        </p:txBody>
      </p:sp>
      <p:sp>
        <p:nvSpPr>
          <p:cNvPr id="85" name="Google Shape;85;p13"/>
          <p:cNvSpPr txBox="1"/>
          <p:nvPr>
            <p:ph idx="1" type="body"/>
          </p:nvPr>
        </p:nvSpPr>
        <p:spPr>
          <a:xfrm>
            <a:off x="291938" y="2053718"/>
            <a:ext cx="3039600" cy="23781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86" name="Google Shape;8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87" name="Shape 87"/>
        <p:cNvGrpSpPr/>
        <p:nvPr/>
      </p:nvGrpSpPr>
      <p:grpSpPr>
        <a:xfrm>
          <a:off x="0" y="0"/>
          <a:ext cx="0" cy="0"/>
          <a:chOff x="0" y="0"/>
          <a:chExt cx="0" cy="0"/>
        </a:xfrm>
      </p:grpSpPr>
      <p:sp>
        <p:nvSpPr>
          <p:cNvPr id="88" name="Google Shape;88;p14"/>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4"/>
          <p:cNvGrpSpPr/>
          <p:nvPr/>
        </p:nvGrpSpPr>
        <p:grpSpPr>
          <a:xfrm>
            <a:off x="2" y="4713898"/>
            <a:ext cx="3047923" cy="429600"/>
            <a:chOff x="-73" y="4713898"/>
            <a:chExt cx="3047923" cy="429600"/>
          </a:xfrm>
        </p:grpSpPr>
        <p:sp>
          <p:nvSpPr>
            <p:cNvPr id="91" name="Google Shape;91;p14"/>
            <p:cNvSpPr/>
            <p:nvPr/>
          </p:nvSpPr>
          <p:spPr>
            <a:xfrm rot="-5400000">
              <a:off x="2452050" y="4547698"/>
              <a:ext cx="429600" cy="7620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rot="-5400000">
              <a:off x="928119" y="45476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flipH="1" rot="5400000">
              <a:off x="1689952"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flipH="1" rot="5400000">
              <a:off x="166127"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4"/>
          <p:cNvSpPr txBox="1"/>
          <p:nvPr>
            <p:ph type="title"/>
          </p:nvPr>
        </p:nvSpPr>
        <p:spPr>
          <a:xfrm>
            <a:off x="185350" y="679625"/>
            <a:ext cx="2683200" cy="10425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2400">
                <a:solidFill>
                  <a:srgbClr val="212121"/>
                </a:solidFill>
              </a:defRPr>
            </a:lvl1pPr>
            <a:lvl2pPr lvl="1" rtl="0" algn="l">
              <a:lnSpc>
                <a:spcPct val="100000"/>
              </a:lnSpc>
              <a:spcBef>
                <a:spcPts val="0"/>
              </a:spcBef>
              <a:spcAft>
                <a:spcPts val="0"/>
              </a:spcAft>
              <a:buNone/>
              <a:defRPr b="1" sz="2400">
                <a:solidFill>
                  <a:srgbClr val="212121"/>
                </a:solidFill>
              </a:defRPr>
            </a:lvl2pPr>
            <a:lvl3pPr lvl="2" rtl="0" algn="l">
              <a:lnSpc>
                <a:spcPct val="100000"/>
              </a:lnSpc>
              <a:spcBef>
                <a:spcPts val="0"/>
              </a:spcBef>
              <a:spcAft>
                <a:spcPts val="0"/>
              </a:spcAft>
              <a:buNone/>
              <a:defRPr b="1" sz="2400">
                <a:solidFill>
                  <a:srgbClr val="212121"/>
                </a:solidFill>
              </a:defRPr>
            </a:lvl3pPr>
            <a:lvl4pPr lvl="3" rtl="0" algn="l">
              <a:lnSpc>
                <a:spcPct val="100000"/>
              </a:lnSpc>
              <a:spcBef>
                <a:spcPts val="0"/>
              </a:spcBef>
              <a:spcAft>
                <a:spcPts val="0"/>
              </a:spcAft>
              <a:buNone/>
              <a:defRPr b="1" sz="2400">
                <a:solidFill>
                  <a:srgbClr val="212121"/>
                </a:solidFill>
              </a:defRPr>
            </a:lvl4pPr>
            <a:lvl5pPr lvl="4" rtl="0" algn="l">
              <a:lnSpc>
                <a:spcPct val="100000"/>
              </a:lnSpc>
              <a:spcBef>
                <a:spcPts val="0"/>
              </a:spcBef>
              <a:spcAft>
                <a:spcPts val="0"/>
              </a:spcAft>
              <a:buNone/>
              <a:defRPr b="1" sz="2400">
                <a:solidFill>
                  <a:srgbClr val="212121"/>
                </a:solidFill>
              </a:defRPr>
            </a:lvl5pPr>
            <a:lvl6pPr lvl="5" rtl="0" algn="l">
              <a:lnSpc>
                <a:spcPct val="100000"/>
              </a:lnSpc>
              <a:spcBef>
                <a:spcPts val="0"/>
              </a:spcBef>
              <a:spcAft>
                <a:spcPts val="0"/>
              </a:spcAft>
              <a:buNone/>
              <a:defRPr b="1" sz="2400">
                <a:solidFill>
                  <a:srgbClr val="212121"/>
                </a:solidFill>
              </a:defRPr>
            </a:lvl6pPr>
            <a:lvl7pPr lvl="6" rtl="0" algn="l">
              <a:lnSpc>
                <a:spcPct val="100000"/>
              </a:lnSpc>
              <a:spcBef>
                <a:spcPts val="0"/>
              </a:spcBef>
              <a:spcAft>
                <a:spcPts val="0"/>
              </a:spcAft>
              <a:buNone/>
              <a:defRPr b="1" sz="2400">
                <a:solidFill>
                  <a:srgbClr val="212121"/>
                </a:solidFill>
              </a:defRPr>
            </a:lvl7pPr>
            <a:lvl8pPr lvl="7" rtl="0" algn="l">
              <a:lnSpc>
                <a:spcPct val="100000"/>
              </a:lnSpc>
              <a:spcBef>
                <a:spcPts val="0"/>
              </a:spcBef>
              <a:spcAft>
                <a:spcPts val="0"/>
              </a:spcAft>
              <a:buNone/>
              <a:defRPr b="1" sz="2400">
                <a:solidFill>
                  <a:srgbClr val="212121"/>
                </a:solidFill>
              </a:defRPr>
            </a:lvl8pPr>
            <a:lvl9pPr lvl="8" rtl="0" algn="l">
              <a:lnSpc>
                <a:spcPct val="100000"/>
              </a:lnSpc>
              <a:spcBef>
                <a:spcPts val="0"/>
              </a:spcBef>
              <a:spcAft>
                <a:spcPts val="0"/>
              </a:spcAft>
              <a:buNone/>
              <a:defRPr b="1" sz="2400">
                <a:solidFill>
                  <a:srgbClr val="212121"/>
                </a:solidFill>
              </a:defRPr>
            </a:lvl9pPr>
          </a:lstStyle>
          <a:p/>
        </p:txBody>
      </p:sp>
      <p:sp>
        <p:nvSpPr>
          <p:cNvPr id="96" name="Google Shape;96;p14"/>
          <p:cNvSpPr txBox="1"/>
          <p:nvPr>
            <p:ph idx="1" type="body"/>
          </p:nvPr>
        </p:nvSpPr>
        <p:spPr>
          <a:xfrm>
            <a:off x="185350" y="1798300"/>
            <a:ext cx="2683200" cy="25401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rgbClr val="616161"/>
              </a:buClr>
              <a:buSzPts val="1600"/>
              <a:buChar char="●"/>
              <a:defRPr sz="1600">
                <a:solidFill>
                  <a:srgbClr val="616161"/>
                </a:solidFill>
              </a:defRPr>
            </a:lvl1pPr>
            <a:lvl2pPr indent="-298450" lvl="1" marL="914400" rtl="0" algn="l">
              <a:lnSpc>
                <a:spcPct val="115000"/>
              </a:lnSpc>
              <a:spcBef>
                <a:spcPts val="1600"/>
              </a:spcBef>
              <a:spcAft>
                <a:spcPts val="0"/>
              </a:spcAft>
              <a:buClr>
                <a:srgbClr val="616161"/>
              </a:buClr>
              <a:buSzPts val="1100"/>
              <a:buChar char="○"/>
              <a:defRPr sz="1400">
                <a:solidFill>
                  <a:srgbClr val="616161"/>
                </a:solidFill>
              </a:defRPr>
            </a:lvl2pPr>
            <a:lvl3pPr indent="-298450" lvl="2" marL="1371600" rtl="0" algn="l">
              <a:lnSpc>
                <a:spcPct val="115000"/>
              </a:lnSpc>
              <a:spcBef>
                <a:spcPts val="1600"/>
              </a:spcBef>
              <a:spcAft>
                <a:spcPts val="0"/>
              </a:spcAft>
              <a:buClr>
                <a:srgbClr val="616161"/>
              </a:buClr>
              <a:buSzPts val="1100"/>
              <a:buChar char="■"/>
              <a:defRPr sz="1400">
                <a:solidFill>
                  <a:srgbClr val="616161"/>
                </a:solidFill>
              </a:defRPr>
            </a:lvl3pPr>
            <a:lvl4pPr indent="-298450" lvl="3" marL="1828800" rtl="0" algn="l">
              <a:lnSpc>
                <a:spcPct val="115000"/>
              </a:lnSpc>
              <a:spcBef>
                <a:spcPts val="1600"/>
              </a:spcBef>
              <a:spcAft>
                <a:spcPts val="0"/>
              </a:spcAft>
              <a:buClr>
                <a:srgbClr val="616161"/>
              </a:buClr>
              <a:buSzPts val="1100"/>
              <a:buChar char="●"/>
              <a:defRPr sz="1400">
                <a:solidFill>
                  <a:srgbClr val="616161"/>
                </a:solidFill>
              </a:defRPr>
            </a:lvl4pPr>
            <a:lvl5pPr indent="-298450" lvl="4" marL="2286000" rtl="0" algn="l">
              <a:lnSpc>
                <a:spcPct val="115000"/>
              </a:lnSpc>
              <a:spcBef>
                <a:spcPts val="1600"/>
              </a:spcBef>
              <a:spcAft>
                <a:spcPts val="0"/>
              </a:spcAft>
              <a:buClr>
                <a:srgbClr val="616161"/>
              </a:buClr>
              <a:buSzPts val="1100"/>
              <a:buChar char="○"/>
              <a:defRPr sz="1400">
                <a:solidFill>
                  <a:srgbClr val="616161"/>
                </a:solidFill>
              </a:defRPr>
            </a:lvl5pPr>
            <a:lvl6pPr indent="-298450" lvl="5" marL="2743200" rtl="0" algn="l">
              <a:lnSpc>
                <a:spcPct val="115000"/>
              </a:lnSpc>
              <a:spcBef>
                <a:spcPts val="1600"/>
              </a:spcBef>
              <a:spcAft>
                <a:spcPts val="0"/>
              </a:spcAft>
              <a:buClr>
                <a:srgbClr val="616161"/>
              </a:buClr>
              <a:buSzPts val="1100"/>
              <a:buChar char="■"/>
              <a:defRPr sz="1400">
                <a:solidFill>
                  <a:srgbClr val="616161"/>
                </a:solidFill>
              </a:defRPr>
            </a:lvl6pPr>
            <a:lvl7pPr indent="-298450" lvl="6" marL="3200400" rtl="0" algn="l">
              <a:lnSpc>
                <a:spcPct val="115000"/>
              </a:lnSpc>
              <a:spcBef>
                <a:spcPts val="1600"/>
              </a:spcBef>
              <a:spcAft>
                <a:spcPts val="0"/>
              </a:spcAft>
              <a:buClr>
                <a:srgbClr val="616161"/>
              </a:buClr>
              <a:buSzPts val="1100"/>
              <a:buChar char="●"/>
              <a:defRPr sz="1400">
                <a:solidFill>
                  <a:srgbClr val="616161"/>
                </a:solidFill>
              </a:defRPr>
            </a:lvl7pPr>
            <a:lvl8pPr indent="-298450" lvl="7" marL="3657600" rtl="0" algn="l">
              <a:lnSpc>
                <a:spcPct val="115000"/>
              </a:lnSpc>
              <a:spcBef>
                <a:spcPts val="1600"/>
              </a:spcBef>
              <a:spcAft>
                <a:spcPts val="0"/>
              </a:spcAft>
              <a:buClr>
                <a:srgbClr val="616161"/>
              </a:buClr>
              <a:buSzPts val="1100"/>
              <a:buChar char="○"/>
              <a:defRPr sz="1400">
                <a:solidFill>
                  <a:srgbClr val="616161"/>
                </a:solidFill>
              </a:defRPr>
            </a:lvl8pPr>
            <a:lvl9pPr indent="-298450" lvl="8" marL="4114800" rtl="0" algn="l">
              <a:lnSpc>
                <a:spcPct val="115000"/>
              </a:lnSpc>
              <a:spcBef>
                <a:spcPts val="1600"/>
              </a:spcBef>
              <a:spcAft>
                <a:spcPts val="1600"/>
              </a:spcAft>
              <a:buClr>
                <a:srgbClr val="616161"/>
              </a:buClr>
              <a:buSzPts val="1100"/>
              <a:buChar char="■"/>
              <a:defRPr sz="1400">
                <a:solidFill>
                  <a:srgbClr val="616161"/>
                </a:solidFill>
              </a:defRPr>
            </a:lvl9pPr>
          </a:lstStyle>
          <a:p/>
        </p:txBody>
      </p:sp>
      <p:sp>
        <p:nvSpPr>
          <p:cNvPr id="97" name="Google Shape;97;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6">
    <p:bg>
      <p:bgPr>
        <a:solidFill>
          <a:srgbClr val="FFFFFF"/>
        </a:solidFill>
      </p:bgPr>
    </p:bg>
    <p:spTree>
      <p:nvGrpSpPr>
        <p:cNvPr id="98" name="Shape 98"/>
        <p:cNvGrpSpPr/>
        <p:nvPr/>
      </p:nvGrpSpPr>
      <p:grpSpPr>
        <a:xfrm>
          <a:off x="0" y="0"/>
          <a:ext cx="0" cy="0"/>
          <a:chOff x="0" y="0"/>
          <a:chExt cx="0" cy="0"/>
        </a:xfrm>
      </p:grpSpPr>
      <p:sp>
        <p:nvSpPr>
          <p:cNvPr id="99" name="Google Shape;99;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1860600" y="0"/>
            <a:ext cx="72834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cxnSp>
        <p:nvCxnSpPr>
          <p:cNvPr id="101" name="Google Shape;101;p15"/>
          <p:cNvCxnSpPr/>
          <p:nvPr/>
        </p:nvCxnSpPr>
        <p:spPr>
          <a:xfrm>
            <a:off x="2586875" y="1615600"/>
            <a:ext cx="305700" cy="0"/>
          </a:xfrm>
          <a:prstGeom prst="straightConnector1">
            <a:avLst/>
          </a:prstGeom>
          <a:noFill/>
          <a:ln cap="flat" cmpd="sng" w="38100">
            <a:solidFill>
              <a:schemeClr val="lt1"/>
            </a:solidFill>
            <a:prstDash val="solid"/>
            <a:round/>
            <a:headEnd len="sm" w="sm" type="none"/>
            <a:tailEnd len="sm" w="sm" type="none"/>
          </a:ln>
        </p:spPr>
      </p:cxnSp>
      <p:sp>
        <p:nvSpPr>
          <p:cNvPr id="102" name="Google Shape;102;p15"/>
          <p:cNvSpPr txBox="1"/>
          <p:nvPr>
            <p:ph type="title"/>
          </p:nvPr>
        </p:nvSpPr>
        <p:spPr>
          <a:xfrm>
            <a:off x="2469775" y="426200"/>
            <a:ext cx="5867400" cy="995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200"/>
              <a:buNone/>
              <a:defRPr b="1" sz="3200">
                <a:solidFill>
                  <a:schemeClr val="lt1"/>
                </a:solidFill>
              </a:defRPr>
            </a:lvl1pPr>
            <a:lvl2pPr lvl="1" algn="l">
              <a:lnSpc>
                <a:spcPct val="100000"/>
              </a:lnSpc>
              <a:spcBef>
                <a:spcPts val="0"/>
              </a:spcBef>
              <a:spcAft>
                <a:spcPts val="0"/>
              </a:spcAft>
              <a:buClr>
                <a:schemeClr val="lt1"/>
              </a:buClr>
              <a:buSzPts val="3200"/>
              <a:buNone/>
              <a:defRPr b="1" sz="3200">
                <a:solidFill>
                  <a:schemeClr val="lt1"/>
                </a:solidFill>
              </a:defRPr>
            </a:lvl2pPr>
            <a:lvl3pPr lvl="2" algn="l">
              <a:lnSpc>
                <a:spcPct val="100000"/>
              </a:lnSpc>
              <a:spcBef>
                <a:spcPts val="0"/>
              </a:spcBef>
              <a:spcAft>
                <a:spcPts val="0"/>
              </a:spcAft>
              <a:buClr>
                <a:schemeClr val="lt1"/>
              </a:buClr>
              <a:buSzPts val="3200"/>
              <a:buNone/>
              <a:defRPr b="1" sz="3200">
                <a:solidFill>
                  <a:schemeClr val="lt1"/>
                </a:solidFill>
              </a:defRPr>
            </a:lvl3pPr>
            <a:lvl4pPr lvl="3" algn="l">
              <a:lnSpc>
                <a:spcPct val="100000"/>
              </a:lnSpc>
              <a:spcBef>
                <a:spcPts val="0"/>
              </a:spcBef>
              <a:spcAft>
                <a:spcPts val="0"/>
              </a:spcAft>
              <a:buClr>
                <a:schemeClr val="lt1"/>
              </a:buClr>
              <a:buSzPts val="3200"/>
              <a:buNone/>
              <a:defRPr b="1" sz="3200">
                <a:solidFill>
                  <a:schemeClr val="lt1"/>
                </a:solidFill>
              </a:defRPr>
            </a:lvl4pPr>
            <a:lvl5pPr lvl="4" algn="l">
              <a:lnSpc>
                <a:spcPct val="100000"/>
              </a:lnSpc>
              <a:spcBef>
                <a:spcPts val="0"/>
              </a:spcBef>
              <a:spcAft>
                <a:spcPts val="0"/>
              </a:spcAft>
              <a:buClr>
                <a:schemeClr val="lt1"/>
              </a:buClr>
              <a:buSzPts val="3200"/>
              <a:buNone/>
              <a:defRPr b="1" sz="3200">
                <a:solidFill>
                  <a:schemeClr val="lt1"/>
                </a:solidFill>
              </a:defRPr>
            </a:lvl5pPr>
            <a:lvl6pPr lvl="5" algn="l">
              <a:lnSpc>
                <a:spcPct val="100000"/>
              </a:lnSpc>
              <a:spcBef>
                <a:spcPts val="0"/>
              </a:spcBef>
              <a:spcAft>
                <a:spcPts val="0"/>
              </a:spcAft>
              <a:buClr>
                <a:schemeClr val="lt1"/>
              </a:buClr>
              <a:buSzPts val="3200"/>
              <a:buNone/>
              <a:defRPr b="1" sz="3200">
                <a:solidFill>
                  <a:schemeClr val="lt1"/>
                </a:solidFill>
              </a:defRPr>
            </a:lvl6pPr>
            <a:lvl7pPr lvl="6" algn="l">
              <a:lnSpc>
                <a:spcPct val="100000"/>
              </a:lnSpc>
              <a:spcBef>
                <a:spcPts val="0"/>
              </a:spcBef>
              <a:spcAft>
                <a:spcPts val="0"/>
              </a:spcAft>
              <a:buClr>
                <a:schemeClr val="lt1"/>
              </a:buClr>
              <a:buSzPts val="3200"/>
              <a:buNone/>
              <a:defRPr b="1" sz="3200">
                <a:solidFill>
                  <a:schemeClr val="lt1"/>
                </a:solidFill>
              </a:defRPr>
            </a:lvl7pPr>
            <a:lvl8pPr lvl="7" algn="l">
              <a:lnSpc>
                <a:spcPct val="100000"/>
              </a:lnSpc>
              <a:spcBef>
                <a:spcPts val="0"/>
              </a:spcBef>
              <a:spcAft>
                <a:spcPts val="0"/>
              </a:spcAft>
              <a:buClr>
                <a:schemeClr val="lt1"/>
              </a:buClr>
              <a:buSzPts val="3200"/>
              <a:buNone/>
              <a:defRPr b="1" sz="3200">
                <a:solidFill>
                  <a:schemeClr val="lt1"/>
                </a:solidFill>
              </a:defRPr>
            </a:lvl8pPr>
            <a:lvl9pPr lvl="8" algn="l">
              <a:lnSpc>
                <a:spcPct val="100000"/>
              </a:lnSpc>
              <a:spcBef>
                <a:spcPts val="0"/>
              </a:spcBef>
              <a:spcAft>
                <a:spcPts val="0"/>
              </a:spcAft>
              <a:buClr>
                <a:schemeClr val="lt1"/>
              </a:buClr>
              <a:buSzPts val="3200"/>
              <a:buNone/>
              <a:defRPr b="1" sz="3200">
                <a:solidFill>
                  <a:schemeClr val="lt1"/>
                </a:solidFill>
              </a:defRPr>
            </a:lvl9pPr>
          </a:lstStyle>
          <a:p/>
        </p:txBody>
      </p:sp>
      <p:sp>
        <p:nvSpPr>
          <p:cNvPr id="103" name="Google Shape;103;p15"/>
          <p:cNvSpPr txBox="1"/>
          <p:nvPr>
            <p:ph idx="1" type="body"/>
          </p:nvPr>
        </p:nvSpPr>
        <p:spPr>
          <a:xfrm>
            <a:off x="2469775" y="1874225"/>
            <a:ext cx="5867400" cy="25506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sz="1800">
                <a:solidFill>
                  <a:schemeClr val="lt1"/>
                </a:solidFill>
              </a:defRPr>
            </a:lvl1pPr>
            <a:lvl2pPr indent="-298450" lvl="1" marL="914400" algn="l">
              <a:lnSpc>
                <a:spcPct val="115000"/>
              </a:lnSpc>
              <a:spcBef>
                <a:spcPts val="1600"/>
              </a:spcBef>
              <a:spcAft>
                <a:spcPts val="0"/>
              </a:spcAft>
              <a:buClr>
                <a:schemeClr val="lt1"/>
              </a:buClr>
              <a:buSzPts val="1100"/>
              <a:buChar char="○"/>
              <a:defRPr sz="1400">
                <a:solidFill>
                  <a:schemeClr val="lt1"/>
                </a:solidFill>
              </a:defRPr>
            </a:lvl2pPr>
            <a:lvl3pPr indent="-298450" lvl="2" marL="1371600" algn="l">
              <a:lnSpc>
                <a:spcPct val="115000"/>
              </a:lnSpc>
              <a:spcBef>
                <a:spcPts val="1600"/>
              </a:spcBef>
              <a:spcAft>
                <a:spcPts val="0"/>
              </a:spcAft>
              <a:buClr>
                <a:schemeClr val="lt1"/>
              </a:buClr>
              <a:buSzPts val="1100"/>
              <a:buChar char="■"/>
              <a:defRPr sz="1400">
                <a:solidFill>
                  <a:schemeClr val="lt1"/>
                </a:solidFill>
              </a:defRPr>
            </a:lvl3pPr>
            <a:lvl4pPr indent="-298450" lvl="3" marL="1828800" algn="l">
              <a:lnSpc>
                <a:spcPct val="115000"/>
              </a:lnSpc>
              <a:spcBef>
                <a:spcPts val="1600"/>
              </a:spcBef>
              <a:spcAft>
                <a:spcPts val="0"/>
              </a:spcAft>
              <a:buClr>
                <a:schemeClr val="lt1"/>
              </a:buClr>
              <a:buSzPts val="1100"/>
              <a:buChar char="●"/>
              <a:defRPr sz="1400">
                <a:solidFill>
                  <a:schemeClr val="lt1"/>
                </a:solidFill>
              </a:defRPr>
            </a:lvl4pPr>
            <a:lvl5pPr indent="-298450" lvl="4" marL="2286000" algn="l">
              <a:lnSpc>
                <a:spcPct val="115000"/>
              </a:lnSpc>
              <a:spcBef>
                <a:spcPts val="1600"/>
              </a:spcBef>
              <a:spcAft>
                <a:spcPts val="0"/>
              </a:spcAft>
              <a:buClr>
                <a:schemeClr val="lt1"/>
              </a:buClr>
              <a:buSzPts val="1100"/>
              <a:buChar char="○"/>
              <a:defRPr sz="1400">
                <a:solidFill>
                  <a:schemeClr val="lt1"/>
                </a:solidFill>
              </a:defRPr>
            </a:lvl5pPr>
            <a:lvl6pPr indent="-298450" lvl="5" marL="2743200" algn="l">
              <a:lnSpc>
                <a:spcPct val="115000"/>
              </a:lnSpc>
              <a:spcBef>
                <a:spcPts val="1600"/>
              </a:spcBef>
              <a:spcAft>
                <a:spcPts val="0"/>
              </a:spcAft>
              <a:buClr>
                <a:schemeClr val="lt1"/>
              </a:buClr>
              <a:buSzPts val="1100"/>
              <a:buChar char="■"/>
              <a:defRPr sz="1400">
                <a:solidFill>
                  <a:schemeClr val="lt1"/>
                </a:solidFill>
              </a:defRPr>
            </a:lvl6pPr>
            <a:lvl7pPr indent="-298450" lvl="6" marL="3200400" algn="l">
              <a:lnSpc>
                <a:spcPct val="115000"/>
              </a:lnSpc>
              <a:spcBef>
                <a:spcPts val="1600"/>
              </a:spcBef>
              <a:spcAft>
                <a:spcPts val="0"/>
              </a:spcAft>
              <a:buClr>
                <a:schemeClr val="lt1"/>
              </a:buClr>
              <a:buSzPts val="1100"/>
              <a:buChar char="●"/>
              <a:defRPr sz="1400">
                <a:solidFill>
                  <a:schemeClr val="lt1"/>
                </a:solidFill>
              </a:defRPr>
            </a:lvl7pPr>
            <a:lvl8pPr indent="-298450" lvl="7" marL="3657600" algn="l">
              <a:lnSpc>
                <a:spcPct val="115000"/>
              </a:lnSpc>
              <a:spcBef>
                <a:spcPts val="1600"/>
              </a:spcBef>
              <a:spcAft>
                <a:spcPts val="0"/>
              </a:spcAft>
              <a:buClr>
                <a:schemeClr val="lt1"/>
              </a:buClr>
              <a:buSzPts val="1100"/>
              <a:buChar char="○"/>
              <a:defRPr sz="1400">
                <a:solidFill>
                  <a:schemeClr val="lt1"/>
                </a:solidFill>
              </a:defRPr>
            </a:lvl8pPr>
            <a:lvl9pPr indent="-298450" lvl="8" marL="4114800" algn="l">
              <a:lnSpc>
                <a:spcPct val="115000"/>
              </a:lnSpc>
              <a:spcBef>
                <a:spcPts val="1600"/>
              </a:spcBef>
              <a:spcAft>
                <a:spcPts val="1600"/>
              </a:spcAft>
              <a:buClr>
                <a:schemeClr val="lt1"/>
              </a:buClr>
              <a:buSzPts val="1100"/>
              <a:buChar char="■"/>
              <a:defRPr sz="1400">
                <a:solidFill>
                  <a:schemeClr val="lt1"/>
                </a:solidFill>
              </a:defRPr>
            </a:lvl9pPr>
          </a:lstStyle>
          <a:p/>
        </p:txBody>
      </p:sp>
      <p:sp>
        <p:nvSpPr>
          <p:cNvPr id="104" name="Google Shape;104;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7">
    <p:spTree>
      <p:nvGrpSpPr>
        <p:cNvPr id="105" name="Shape 105"/>
        <p:cNvGrpSpPr/>
        <p:nvPr/>
      </p:nvGrpSpPr>
      <p:grpSpPr>
        <a:xfrm>
          <a:off x="0" y="0"/>
          <a:ext cx="0" cy="0"/>
          <a:chOff x="0" y="0"/>
          <a:chExt cx="0" cy="0"/>
        </a:xfrm>
      </p:grpSpPr>
      <p:sp>
        <p:nvSpPr>
          <p:cNvPr id="106" name="Google Shape;106;p16"/>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2530550" y="1194000"/>
            <a:ext cx="6303300" cy="1134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307875" y="1194000"/>
            <a:ext cx="2024100" cy="11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type="title"/>
          </p:nvPr>
        </p:nvSpPr>
        <p:spPr>
          <a:xfrm>
            <a:off x="307875" y="1444550"/>
            <a:ext cx="2024100" cy="2975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000"/>
              <a:buNone/>
              <a:defRPr b="1" sz="2000">
                <a:solidFill>
                  <a:srgbClr val="FFFFFF"/>
                </a:solidFill>
              </a:defRPr>
            </a:lvl1pPr>
            <a:lvl2pPr lvl="1" algn="l">
              <a:lnSpc>
                <a:spcPct val="100000"/>
              </a:lnSpc>
              <a:spcBef>
                <a:spcPts val="0"/>
              </a:spcBef>
              <a:spcAft>
                <a:spcPts val="0"/>
              </a:spcAft>
              <a:buClr>
                <a:srgbClr val="FFFFFF"/>
              </a:buClr>
              <a:buSzPts val="2000"/>
              <a:buNone/>
              <a:defRPr b="1" sz="2000">
                <a:solidFill>
                  <a:srgbClr val="FFFFFF"/>
                </a:solidFill>
              </a:defRPr>
            </a:lvl2pPr>
            <a:lvl3pPr lvl="2" algn="l">
              <a:lnSpc>
                <a:spcPct val="100000"/>
              </a:lnSpc>
              <a:spcBef>
                <a:spcPts val="0"/>
              </a:spcBef>
              <a:spcAft>
                <a:spcPts val="0"/>
              </a:spcAft>
              <a:buClr>
                <a:srgbClr val="FFFFFF"/>
              </a:buClr>
              <a:buSzPts val="2000"/>
              <a:buNone/>
              <a:defRPr b="1" sz="2000">
                <a:solidFill>
                  <a:srgbClr val="FFFFFF"/>
                </a:solidFill>
              </a:defRPr>
            </a:lvl3pPr>
            <a:lvl4pPr lvl="3" algn="l">
              <a:lnSpc>
                <a:spcPct val="100000"/>
              </a:lnSpc>
              <a:spcBef>
                <a:spcPts val="0"/>
              </a:spcBef>
              <a:spcAft>
                <a:spcPts val="0"/>
              </a:spcAft>
              <a:buClr>
                <a:srgbClr val="FFFFFF"/>
              </a:buClr>
              <a:buSzPts val="2000"/>
              <a:buNone/>
              <a:defRPr b="1" sz="2000">
                <a:solidFill>
                  <a:srgbClr val="FFFFFF"/>
                </a:solidFill>
              </a:defRPr>
            </a:lvl4pPr>
            <a:lvl5pPr lvl="4" algn="l">
              <a:lnSpc>
                <a:spcPct val="100000"/>
              </a:lnSpc>
              <a:spcBef>
                <a:spcPts val="0"/>
              </a:spcBef>
              <a:spcAft>
                <a:spcPts val="0"/>
              </a:spcAft>
              <a:buClr>
                <a:srgbClr val="FFFFFF"/>
              </a:buClr>
              <a:buSzPts val="2000"/>
              <a:buNone/>
              <a:defRPr b="1" sz="2000">
                <a:solidFill>
                  <a:srgbClr val="FFFFFF"/>
                </a:solidFill>
              </a:defRPr>
            </a:lvl5pPr>
            <a:lvl6pPr lvl="5" algn="l">
              <a:lnSpc>
                <a:spcPct val="100000"/>
              </a:lnSpc>
              <a:spcBef>
                <a:spcPts val="0"/>
              </a:spcBef>
              <a:spcAft>
                <a:spcPts val="0"/>
              </a:spcAft>
              <a:buClr>
                <a:srgbClr val="FFFFFF"/>
              </a:buClr>
              <a:buSzPts val="2000"/>
              <a:buNone/>
              <a:defRPr b="1" sz="2000">
                <a:solidFill>
                  <a:srgbClr val="FFFFFF"/>
                </a:solidFill>
              </a:defRPr>
            </a:lvl6pPr>
            <a:lvl7pPr lvl="6" algn="l">
              <a:lnSpc>
                <a:spcPct val="100000"/>
              </a:lnSpc>
              <a:spcBef>
                <a:spcPts val="0"/>
              </a:spcBef>
              <a:spcAft>
                <a:spcPts val="0"/>
              </a:spcAft>
              <a:buClr>
                <a:srgbClr val="FFFFFF"/>
              </a:buClr>
              <a:buSzPts val="2000"/>
              <a:buNone/>
              <a:defRPr b="1" sz="2000">
                <a:solidFill>
                  <a:srgbClr val="FFFFFF"/>
                </a:solidFill>
              </a:defRPr>
            </a:lvl7pPr>
            <a:lvl8pPr lvl="7" algn="l">
              <a:lnSpc>
                <a:spcPct val="100000"/>
              </a:lnSpc>
              <a:spcBef>
                <a:spcPts val="0"/>
              </a:spcBef>
              <a:spcAft>
                <a:spcPts val="0"/>
              </a:spcAft>
              <a:buClr>
                <a:srgbClr val="FFFFFF"/>
              </a:buClr>
              <a:buSzPts val="2000"/>
              <a:buNone/>
              <a:defRPr b="1" sz="2000">
                <a:solidFill>
                  <a:srgbClr val="FFFFFF"/>
                </a:solidFill>
              </a:defRPr>
            </a:lvl8pPr>
            <a:lvl9pPr lvl="8" algn="l">
              <a:lnSpc>
                <a:spcPct val="100000"/>
              </a:lnSpc>
              <a:spcBef>
                <a:spcPts val="0"/>
              </a:spcBef>
              <a:spcAft>
                <a:spcPts val="0"/>
              </a:spcAft>
              <a:buClr>
                <a:srgbClr val="FFFFFF"/>
              </a:buClr>
              <a:buSzPts val="2000"/>
              <a:buNone/>
              <a:defRPr b="1" sz="2000">
                <a:solidFill>
                  <a:srgbClr val="FFFFFF"/>
                </a:solidFill>
              </a:defRPr>
            </a:lvl9pPr>
          </a:lstStyle>
          <a:p/>
        </p:txBody>
      </p:sp>
      <p:sp>
        <p:nvSpPr>
          <p:cNvPr id="110" name="Google Shape;110;p16"/>
          <p:cNvSpPr txBox="1"/>
          <p:nvPr>
            <p:ph idx="1" type="body"/>
          </p:nvPr>
        </p:nvSpPr>
        <p:spPr>
          <a:xfrm>
            <a:off x="2530550" y="1444550"/>
            <a:ext cx="6303300" cy="26151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11" name="Google Shape;111;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8">
    <p:bg>
      <p:bgPr>
        <a:solidFill>
          <a:srgbClr val="FFFFFF"/>
        </a:solidFill>
      </p:bgPr>
    </p:bg>
    <p:spTree>
      <p:nvGrpSpPr>
        <p:cNvPr id="112" name="Shape 112"/>
        <p:cNvGrpSpPr/>
        <p:nvPr/>
      </p:nvGrpSpPr>
      <p:grpSpPr>
        <a:xfrm>
          <a:off x="0" y="0"/>
          <a:ext cx="0" cy="0"/>
          <a:chOff x="0" y="0"/>
          <a:chExt cx="0" cy="0"/>
        </a:xfrm>
      </p:grpSpPr>
      <p:sp>
        <p:nvSpPr>
          <p:cNvPr id="113" name="Google Shape;113;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txBox="1"/>
          <p:nvPr>
            <p:ph type="title"/>
          </p:nvPr>
        </p:nvSpPr>
        <p:spPr>
          <a:xfrm rot="-5400000">
            <a:off x="-620225" y="1797500"/>
            <a:ext cx="4064100" cy="1506900"/>
          </a:xfrm>
          <a:prstGeom prst="rect">
            <a:avLst/>
          </a:prstGeom>
          <a:noFill/>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4800"/>
              <a:buNone/>
              <a:defRPr b="1" sz="4800">
                <a:solidFill>
                  <a:schemeClr val="dk1"/>
                </a:solidFill>
              </a:defRPr>
            </a:lvl1pPr>
            <a:lvl2pPr lvl="1" algn="r">
              <a:lnSpc>
                <a:spcPct val="100000"/>
              </a:lnSpc>
              <a:spcBef>
                <a:spcPts val="0"/>
              </a:spcBef>
              <a:spcAft>
                <a:spcPts val="0"/>
              </a:spcAft>
              <a:buClr>
                <a:schemeClr val="dk1"/>
              </a:buClr>
              <a:buSzPts val="4800"/>
              <a:buNone/>
              <a:defRPr b="1" sz="4800">
                <a:solidFill>
                  <a:schemeClr val="dk1"/>
                </a:solidFill>
              </a:defRPr>
            </a:lvl2pPr>
            <a:lvl3pPr lvl="2" algn="r">
              <a:lnSpc>
                <a:spcPct val="100000"/>
              </a:lnSpc>
              <a:spcBef>
                <a:spcPts val="0"/>
              </a:spcBef>
              <a:spcAft>
                <a:spcPts val="0"/>
              </a:spcAft>
              <a:buClr>
                <a:schemeClr val="dk1"/>
              </a:buClr>
              <a:buSzPts val="4800"/>
              <a:buNone/>
              <a:defRPr b="1" sz="4800">
                <a:solidFill>
                  <a:schemeClr val="dk1"/>
                </a:solidFill>
              </a:defRPr>
            </a:lvl3pPr>
            <a:lvl4pPr lvl="3" algn="r">
              <a:lnSpc>
                <a:spcPct val="100000"/>
              </a:lnSpc>
              <a:spcBef>
                <a:spcPts val="0"/>
              </a:spcBef>
              <a:spcAft>
                <a:spcPts val="0"/>
              </a:spcAft>
              <a:buClr>
                <a:schemeClr val="dk1"/>
              </a:buClr>
              <a:buSzPts val="4800"/>
              <a:buNone/>
              <a:defRPr b="1" sz="4800">
                <a:solidFill>
                  <a:schemeClr val="dk1"/>
                </a:solidFill>
              </a:defRPr>
            </a:lvl4pPr>
            <a:lvl5pPr lvl="4" algn="r">
              <a:lnSpc>
                <a:spcPct val="100000"/>
              </a:lnSpc>
              <a:spcBef>
                <a:spcPts val="0"/>
              </a:spcBef>
              <a:spcAft>
                <a:spcPts val="0"/>
              </a:spcAft>
              <a:buClr>
                <a:schemeClr val="dk1"/>
              </a:buClr>
              <a:buSzPts val="4800"/>
              <a:buNone/>
              <a:defRPr b="1" sz="4800">
                <a:solidFill>
                  <a:schemeClr val="dk1"/>
                </a:solidFill>
              </a:defRPr>
            </a:lvl5pPr>
            <a:lvl6pPr lvl="5" algn="r">
              <a:lnSpc>
                <a:spcPct val="100000"/>
              </a:lnSpc>
              <a:spcBef>
                <a:spcPts val="0"/>
              </a:spcBef>
              <a:spcAft>
                <a:spcPts val="0"/>
              </a:spcAft>
              <a:buClr>
                <a:schemeClr val="dk1"/>
              </a:buClr>
              <a:buSzPts val="4800"/>
              <a:buNone/>
              <a:defRPr b="1" sz="4800">
                <a:solidFill>
                  <a:schemeClr val="dk1"/>
                </a:solidFill>
              </a:defRPr>
            </a:lvl6pPr>
            <a:lvl7pPr lvl="6" algn="r">
              <a:lnSpc>
                <a:spcPct val="100000"/>
              </a:lnSpc>
              <a:spcBef>
                <a:spcPts val="0"/>
              </a:spcBef>
              <a:spcAft>
                <a:spcPts val="0"/>
              </a:spcAft>
              <a:buClr>
                <a:schemeClr val="dk1"/>
              </a:buClr>
              <a:buSzPts val="4800"/>
              <a:buNone/>
              <a:defRPr b="1" sz="4800">
                <a:solidFill>
                  <a:schemeClr val="dk1"/>
                </a:solidFill>
              </a:defRPr>
            </a:lvl7pPr>
            <a:lvl8pPr lvl="7" algn="r">
              <a:lnSpc>
                <a:spcPct val="100000"/>
              </a:lnSpc>
              <a:spcBef>
                <a:spcPts val="0"/>
              </a:spcBef>
              <a:spcAft>
                <a:spcPts val="0"/>
              </a:spcAft>
              <a:buClr>
                <a:schemeClr val="dk1"/>
              </a:buClr>
              <a:buSzPts val="4800"/>
              <a:buNone/>
              <a:defRPr b="1" sz="4800">
                <a:solidFill>
                  <a:schemeClr val="dk1"/>
                </a:solidFill>
              </a:defRPr>
            </a:lvl8pPr>
            <a:lvl9pPr lvl="8" algn="r">
              <a:lnSpc>
                <a:spcPct val="100000"/>
              </a:lnSpc>
              <a:spcBef>
                <a:spcPts val="0"/>
              </a:spcBef>
              <a:spcAft>
                <a:spcPts val="0"/>
              </a:spcAft>
              <a:buClr>
                <a:schemeClr val="dk1"/>
              </a:buClr>
              <a:buSzPts val="4800"/>
              <a:buNone/>
              <a:defRPr b="1" sz="4800">
                <a:solidFill>
                  <a:schemeClr val="dk1"/>
                </a:solidFill>
              </a:defRPr>
            </a:lvl9pPr>
          </a:lstStyle>
          <a:p/>
        </p:txBody>
      </p:sp>
      <p:sp>
        <p:nvSpPr>
          <p:cNvPr id="115" name="Google Shape;115;p17"/>
          <p:cNvSpPr txBox="1"/>
          <p:nvPr>
            <p:ph idx="1" type="body"/>
          </p:nvPr>
        </p:nvSpPr>
        <p:spPr>
          <a:xfrm>
            <a:off x="2601000" y="518875"/>
            <a:ext cx="5913300" cy="40641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16" name="Google Shape;116;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9">
    <p:bg>
      <p:bgPr>
        <a:solidFill>
          <a:srgbClr val="FFFFFF"/>
        </a:solidFill>
      </p:bgPr>
    </p:bg>
    <p:spTree>
      <p:nvGrpSpPr>
        <p:cNvPr id="117" name="Shape 117"/>
        <p:cNvGrpSpPr/>
        <p:nvPr/>
      </p:nvGrpSpPr>
      <p:grpSpPr>
        <a:xfrm>
          <a:off x="0" y="0"/>
          <a:ext cx="0" cy="0"/>
          <a:chOff x="0" y="0"/>
          <a:chExt cx="0" cy="0"/>
        </a:xfrm>
      </p:grpSpPr>
      <p:sp>
        <p:nvSpPr>
          <p:cNvPr id="118" name="Google Shape;118;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18"/>
          <p:cNvSpPr txBox="1"/>
          <p:nvPr>
            <p:ph type="title"/>
          </p:nvPr>
        </p:nvSpPr>
        <p:spPr>
          <a:xfrm>
            <a:off x="3052088" y="1031900"/>
            <a:ext cx="3039600" cy="1388700"/>
          </a:xfrm>
          <a:prstGeom prst="rect">
            <a:avLst/>
          </a:prstGeom>
          <a:noFill/>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121" name="Google Shape;121;p18"/>
          <p:cNvSpPr txBox="1"/>
          <p:nvPr>
            <p:ph idx="1" type="body"/>
          </p:nvPr>
        </p:nvSpPr>
        <p:spPr>
          <a:xfrm>
            <a:off x="3052150" y="2526322"/>
            <a:ext cx="3039600" cy="1310400"/>
          </a:xfrm>
          <a:prstGeom prst="rect">
            <a:avLst/>
          </a:prstGeom>
          <a:noFill/>
        </p:spPr>
        <p:txBody>
          <a:bodyPr anchorCtr="0" anchor="t" bIns="91425" lIns="91425" spcFirstLastPara="1" rIns="91425" wrap="square" tIns="91425">
            <a:noAutofit/>
          </a:bodyPr>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298450" lvl="1" marL="914400" algn="ctr">
              <a:lnSpc>
                <a:spcPct val="115000"/>
              </a:lnSpc>
              <a:spcBef>
                <a:spcPts val="1600"/>
              </a:spcBef>
              <a:spcAft>
                <a:spcPts val="0"/>
              </a:spcAft>
              <a:buClr>
                <a:srgbClr val="FFFFFF"/>
              </a:buClr>
              <a:buSzPts val="1100"/>
              <a:buChar char="○"/>
              <a:defRPr sz="1400">
                <a:solidFill>
                  <a:srgbClr val="FFFFFF"/>
                </a:solidFill>
              </a:defRPr>
            </a:lvl2pPr>
            <a:lvl3pPr indent="-298450" lvl="2" marL="1371600" algn="ctr">
              <a:lnSpc>
                <a:spcPct val="115000"/>
              </a:lnSpc>
              <a:spcBef>
                <a:spcPts val="1600"/>
              </a:spcBef>
              <a:spcAft>
                <a:spcPts val="0"/>
              </a:spcAft>
              <a:buClr>
                <a:srgbClr val="FFFFFF"/>
              </a:buClr>
              <a:buSzPts val="1100"/>
              <a:buChar char="■"/>
              <a:defRPr sz="1400">
                <a:solidFill>
                  <a:srgbClr val="FFFFFF"/>
                </a:solidFill>
              </a:defRPr>
            </a:lvl3pPr>
            <a:lvl4pPr indent="-298450" lvl="3" marL="1828800" algn="ctr">
              <a:lnSpc>
                <a:spcPct val="115000"/>
              </a:lnSpc>
              <a:spcBef>
                <a:spcPts val="1600"/>
              </a:spcBef>
              <a:spcAft>
                <a:spcPts val="0"/>
              </a:spcAft>
              <a:buClr>
                <a:srgbClr val="FFFFFF"/>
              </a:buClr>
              <a:buSzPts val="1100"/>
              <a:buChar char="●"/>
              <a:defRPr sz="1400">
                <a:solidFill>
                  <a:srgbClr val="FFFFFF"/>
                </a:solidFill>
              </a:defRPr>
            </a:lvl4pPr>
            <a:lvl5pPr indent="-298450" lvl="4" marL="2286000" algn="ctr">
              <a:lnSpc>
                <a:spcPct val="115000"/>
              </a:lnSpc>
              <a:spcBef>
                <a:spcPts val="1600"/>
              </a:spcBef>
              <a:spcAft>
                <a:spcPts val="0"/>
              </a:spcAft>
              <a:buClr>
                <a:srgbClr val="FFFFFF"/>
              </a:buClr>
              <a:buSzPts val="1100"/>
              <a:buChar char="○"/>
              <a:defRPr sz="1400">
                <a:solidFill>
                  <a:srgbClr val="FFFFFF"/>
                </a:solidFill>
              </a:defRPr>
            </a:lvl5pPr>
            <a:lvl6pPr indent="-298450" lvl="5" marL="2743200" algn="ctr">
              <a:lnSpc>
                <a:spcPct val="115000"/>
              </a:lnSpc>
              <a:spcBef>
                <a:spcPts val="1600"/>
              </a:spcBef>
              <a:spcAft>
                <a:spcPts val="0"/>
              </a:spcAft>
              <a:buClr>
                <a:srgbClr val="FFFFFF"/>
              </a:buClr>
              <a:buSzPts val="1100"/>
              <a:buChar char="■"/>
              <a:defRPr sz="1400">
                <a:solidFill>
                  <a:srgbClr val="FFFFFF"/>
                </a:solidFill>
              </a:defRPr>
            </a:lvl6pPr>
            <a:lvl7pPr indent="-298450" lvl="6" marL="3200400" algn="ctr">
              <a:lnSpc>
                <a:spcPct val="115000"/>
              </a:lnSpc>
              <a:spcBef>
                <a:spcPts val="1600"/>
              </a:spcBef>
              <a:spcAft>
                <a:spcPts val="0"/>
              </a:spcAft>
              <a:buClr>
                <a:srgbClr val="FFFFFF"/>
              </a:buClr>
              <a:buSzPts val="1100"/>
              <a:buChar char="●"/>
              <a:defRPr sz="1400">
                <a:solidFill>
                  <a:srgbClr val="FFFFFF"/>
                </a:solidFill>
              </a:defRPr>
            </a:lvl7pPr>
            <a:lvl8pPr indent="-298450" lvl="7" marL="3657600" algn="ctr">
              <a:lnSpc>
                <a:spcPct val="115000"/>
              </a:lnSpc>
              <a:spcBef>
                <a:spcPts val="1600"/>
              </a:spcBef>
              <a:spcAft>
                <a:spcPts val="0"/>
              </a:spcAft>
              <a:buClr>
                <a:srgbClr val="FFFFFF"/>
              </a:buClr>
              <a:buSzPts val="1100"/>
              <a:buChar char="○"/>
              <a:defRPr sz="1400">
                <a:solidFill>
                  <a:srgbClr val="FFFFFF"/>
                </a:solidFill>
              </a:defRPr>
            </a:lvl8pPr>
            <a:lvl9pPr indent="-298450" lvl="8" marL="4114800" algn="ctr">
              <a:lnSpc>
                <a:spcPct val="115000"/>
              </a:lnSpc>
              <a:spcBef>
                <a:spcPts val="1600"/>
              </a:spcBef>
              <a:spcAft>
                <a:spcPts val="1600"/>
              </a:spcAft>
              <a:buClr>
                <a:srgbClr val="FFFFFF"/>
              </a:buClr>
              <a:buSzPts val="1100"/>
              <a:buChar char="■"/>
              <a:defRPr sz="14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10">
    <p:bg>
      <p:bgPr>
        <a:solidFill>
          <a:srgbClr val="FFFFFF"/>
        </a:solidFill>
      </p:bgPr>
    </p:bg>
    <p:spTree>
      <p:nvGrpSpPr>
        <p:cNvPr id="122" name="Shape 122"/>
        <p:cNvGrpSpPr/>
        <p:nvPr/>
      </p:nvGrpSpPr>
      <p:grpSpPr>
        <a:xfrm>
          <a:off x="0" y="0"/>
          <a:ext cx="0" cy="0"/>
          <a:chOff x="0" y="0"/>
          <a:chExt cx="0" cy="0"/>
        </a:xfrm>
      </p:grpSpPr>
      <p:sp>
        <p:nvSpPr>
          <p:cNvPr id="123" name="Google Shape;123;p19"/>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txBox="1"/>
          <p:nvPr>
            <p:ph type="title"/>
          </p:nvPr>
        </p:nvSpPr>
        <p:spPr>
          <a:xfrm>
            <a:off x="836400" y="3032200"/>
            <a:ext cx="7490400" cy="15774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200"/>
              <a:buNone/>
              <a:defRPr sz="42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5" name="Google Shape;125;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1">
    <p:spTree>
      <p:nvGrpSpPr>
        <p:cNvPr id="126" name="Shape 126"/>
        <p:cNvGrpSpPr/>
        <p:nvPr/>
      </p:nvGrpSpPr>
      <p:grpSpPr>
        <a:xfrm>
          <a:off x="0" y="0"/>
          <a:ext cx="0" cy="0"/>
          <a:chOff x="0" y="0"/>
          <a:chExt cx="0" cy="0"/>
        </a:xfrm>
      </p:grpSpPr>
      <p:sp>
        <p:nvSpPr>
          <p:cNvPr id="127" name="Google Shape;127;p20"/>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0" y="0"/>
            <a:ext cx="3789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ph type="title"/>
          </p:nvPr>
        </p:nvSpPr>
        <p:spPr>
          <a:xfrm>
            <a:off x="265500" y="316700"/>
            <a:ext cx="3163500" cy="26076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130" name="Google Shape;130;p20"/>
          <p:cNvSpPr txBox="1"/>
          <p:nvPr>
            <p:ph idx="1" type="subTitle"/>
          </p:nvPr>
        </p:nvSpPr>
        <p:spPr>
          <a:xfrm>
            <a:off x="265500" y="3009000"/>
            <a:ext cx="3163500" cy="12351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400"/>
              <a:buNone/>
              <a:defRPr sz="1400">
                <a:solidFill>
                  <a:srgbClr val="FFFFFF"/>
                </a:solidFill>
              </a:defRPr>
            </a:lvl1pPr>
            <a:lvl2pPr lvl="1" algn="l">
              <a:lnSpc>
                <a:spcPct val="100000"/>
              </a:lnSpc>
              <a:spcBef>
                <a:spcPts val="0"/>
              </a:spcBef>
              <a:spcAft>
                <a:spcPts val="0"/>
              </a:spcAft>
              <a:buClr>
                <a:srgbClr val="FFFFFF"/>
              </a:buClr>
              <a:buSzPts val="1100"/>
              <a:buNone/>
              <a:defRPr sz="1400">
                <a:solidFill>
                  <a:srgbClr val="FFFFFF"/>
                </a:solidFill>
              </a:defRPr>
            </a:lvl2pPr>
            <a:lvl3pPr lvl="2" algn="l">
              <a:lnSpc>
                <a:spcPct val="100000"/>
              </a:lnSpc>
              <a:spcBef>
                <a:spcPts val="0"/>
              </a:spcBef>
              <a:spcAft>
                <a:spcPts val="0"/>
              </a:spcAft>
              <a:buClr>
                <a:srgbClr val="FFFFFF"/>
              </a:buClr>
              <a:buSzPts val="1100"/>
              <a:buNone/>
              <a:defRPr sz="1400">
                <a:solidFill>
                  <a:srgbClr val="FFFFFF"/>
                </a:solidFill>
              </a:defRPr>
            </a:lvl3pPr>
            <a:lvl4pPr lvl="3" algn="l">
              <a:lnSpc>
                <a:spcPct val="100000"/>
              </a:lnSpc>
              <a:spcBef>
                <a:spcPts val="0"/>
              </a:spcBef>
              <a:spcAft>
                <a:spcPts val="0"/>
              </a:spcAft>
              <a:buClr>
                <a:srgbClr val="FFFFFF"/>
              </a:buClr>
              <a:buSzPts val="1100"/>
              <a:buNone/>
              <a:defRPr sz="1400">
                <a:solidFill>
                  <a:srgbClr val="FFFFFF"/>
                </a:solidFill>
              </a:defRPr>
            </a:lvl4pPr>
            <a:lvl5pPr lvl="4" algn="l">
              <a:lnSpc>
                <a:spcPct val="100000"/>
              </a:lnSpc>
              <a:spcBef>
                <a:spcPts val="0"/>
              </a:spcBef>
              <a:spcAft>
                <a:spcPts val="0"/>
              </a:spcAft>
              <a:buClr>
                <a:srgbClr val="FFFFFF"/>
              </a:buClr>
              <a:buSzPts val="1100"/>
              <a:buNone/>
              <a:defRPr sz="1400">
                <a:solidFill>
                  <a:srgbClr val="FFFFFF"/>
                </a:solidFill>
              </a:defRPr>
            </a:lvl5pPr>
            <a:lvl6pPr lvl="5" algn="l">
              <a:lnSpc>
                <a:spcPct val="100000"/>
              </a:lnSpc>
              <a:spcBef>
                <a:spcPts val="0"/>
              </a:spcBef>
              <a:spcAft>
                <a:spcPts val="0"/>
              </a:spcAft>
              <a:buClr>
                <a:srgbClr val="FFFFFF"/>
              </a:buClr>
              <a:buSzPts val="1100"/>
              <a:buNone/>
              <a:defRPr sz="1400">
                <a:solidFill>
                  <a:srgbClr val="FFFFFF"/>
                </a:solidFill>
              </a:defRPr>
            </a:lvl6pPr>
            <a:lvl7pPr lvl="6" algn="l">
              <a:lnSpc>
                <a:spcPct val="100000"/>
              </a:lnSpc>
              <a:spcBef>
                <a:spcPts val="0"/>
              </a:spcBef>
              <a:spcAft>
                <a:spcPts val="0"/>
              </a:spcAft>
              <a:buClr>
                <a:srgbClr val="FFFFFF"/>
              </a:buClr>
              <a:buSzPts val="1100"/>
              <a:buNone/>
              <a:defRPr sz="1400">
                <a:solidFill>
                  <a:srgbClr val="FFFFFF"/>
                </a:solidFill>
              </a:defRPr>
            </a:lvl7pPr>
            <a:lvl8pPr lvl="7" algn="l">
              <a:lnSpc>
                <a:spcPct val="100000"/>
              </a:lnSpc>
              <a:spcBef>
                <a:spcPts val="0"/>
              </a:spcBef>
              <a:spcAft>
                <a:spcPts val="0"/>
              </a:spcAft>
              <a:buClr>
                <a:srgbClr val="FFFFFF"/>
              </a:buClr>
              <a:buSzPts val="1100"/>
              <a:buNone/>
              <a:defRPr sz="1400">
                <a:solidFill>
                  <a:srgbClr val="FFFFFF"/>
                </a:solidFill>
              </a:defRPr>
            </a:lvl8pPr>
            <a:lvl9pPr lvl="8" algn="l">
              <a:lnSpc>
                <a:spcPct val="100000"/>
              </a:lnSpc>
              <a:spcBef>
                <a:spcPts val="0"/>
              </a:spcBef>
              <a:spcAft>
                <a:spcPts val="0"/>
              </a:spcAft>
              <a:buClr>
                <a:srgbClr val="FFFFFF"/>
              </a:buClr>
              <a:buSzPts val="1100"/>
              <a:buNone/>
              <a:defRPr sz="1400">
                <a:solidFill>
                  <a:srgbClr val="FFFFFF"/>
                </a:solidFill>
              </a:defRPr>
            </a:lvl9pPr>
          </a:lstStyle>
          <a:p/>
        </p:txBody>
      </p:sp>
      <p:sp>
        <p:nvSpPr>
          <p:cNvPr id="131" name="Google Shape;131;p20"/>
          <p:cNvSpPr txBox="1"/>
          <p:nvPr>
            <p:ph idx="2" type="body"/>
          </p:nvPr>
        </p:nvSpPr>
        <p:spPr>
          <a:xfrm>
            <a:off x="4283675" y="992575"/>
            <a:ext cx="4407300" cy="3158100"/>
          </a:xfrm>
          <a:prstGeom prst="rect">
            <a:avLst/>
          </a:prstGeom>
          <a:noFill/>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Char char="●"/>
              <a:defRPr sz="1800">
                <a:solidFill>
                  <a:srgbClr val="FFFFFF"/>
                </a:solidFill>
              </a:defRPr>
            </a:lvl1pPr>
            <a:lvl2pPr indent="-298450" lvl="1" marL="914400" algn="l">
              <a:lnSpc>
                <a:spcPct val="115000"/>
              </a:lnSpc>
              <a:spcBef>
                <a:spcPts val="1600"/>
              </a:spcBef>
              <a:spcAft>
                <a:spcPts val="0"/>
              </a:spcAft>
              <a:buClr>
                <a:srgbClr val="FFFFFF"/>
              </a:buClr>
              <a:buSzPts val="1100"/>
              <a:buChar char="○"/>
              <a:defRPr sz="1400">
                <a:solidFill>
                  <a:srgbClr val="FFFFFF"/>
                </a:solidFill>
              </a:defRPr>
            </a:lvl2pPr>
            <a:lvl3pPr indent="-298450" lvl="2" marL="1371600" algn="l">
              <a:lnSpc>
                <a:spcPct val="115000"/>
              </a:lnSpc>
              <a:spcBef>
                <a:spcPts val="1600"/>
              </a:spcBef>
              <a:spcAft>
                <a:spcPts val="0"/>
              </a:spcAft>
              <a:buClr>
                <a:srgbClr val="FFFFFF"/>
              </a:buClr>
              <a:buSzPts val="1100"/>
              <a:buChar char="■"/>
              <a:defRPr sz="1400">
                <a:solidFill>
                  <a:srgbClr val="FFFFFF"/>
                </a:solidFill>
              </a:defRPr>
            </a:lvl3pPr>
            <a:lvl4pPr indent="-298450" lvl="3" marL="1828800" algn="l">
              <a:lnSpc>
                <a:spcPct val="115000"/>
              </a:lnSpc>
              <a:spcBef>
                <a:spcPts val="1600"/>
              </a:spcBef>
              <a:spcAft>
                <a:spcPts val="0"/>
              </a:spcAft>
              <a:buClr>
                <a:srgbClr val="FFFFFF"/>
              </a:buClr>
              <a:buSzPts val="1100"/>
              <a:buChar char="●"/>
              <a:defRPr sz="1400">
                <a:solidFill>
                  <a:srgbClr val="FFFFFF"/>
                </a:solidFill>
              </a:defRPr>
            </a:lvl4pPr>
            <a:lvl5pPr indent="-298450" lvl="4" marL="2286000" algn="l">
              <a:lnSpc>
                <a:spcPct val="115000"/>
              </a:lnSpc>
              <a:spcBef>
                <a:spcPts val="1600"/>
              </a:spcBef>
              <a:spcAft>
                <a:spcPts val="0"/>
              </a:spcAft>
              <a:buClr>
                <a:srgbClr val="FFFFFF"/>
              </a:buClr>
              <a:buSzPts val="1100"/>
              <a:buChar char="○"/>
              <a:defRPr sz="1400">
                <a:solidFill>
                  <a:srgbClr val="FFFFFF"/>
                </a:solidFill>
              </a:defRPr>
            </a:lvl5pPr>
            <a:lvl6pPr indent="-298450" lvl="5" marL="2743200" algn="l">
              <a:lnSpc>
                <a:spcPct val="115000"/>
              </a:lnSpc>
              <a:spcBef>
                <a:spcPts val="1600"/>
              </a:spcBef>
              <a:spcAft>
                <a:spcPts val="0"/>
              </a:spcAft>
              <a:buClr>
                <a:srgbClr val="FFFFFF"/>
              </a:buClr>
              <a:buSzPts val="1100"/>
              <a:buChar char="■"/>
              <a:defRPr sz="1400">
                <a:solidFill>
                  <a:srgbClr val="FFFFFF"/>
                </a:solidFill>
              </a:defRPr>
            </a:lvl6pPr>
            <a:lvl7pPr indent="-298450" lvl="6" marL="3200400" algn="l">
              <a:lnSpc>
                <a:spcPct val="115000"/>
              </a:lnSpc>
              <a:spcBef>
                <a:spcPts val="1600"/>
              </a:spcBef>
              <a:spcAft>
                <a:spcPts val="0"/>
              </a:spcAft>
              <a:buClr>
                <a:srgbClr val="FFFFFF"/>
              </a:buClr>
              <a:buSzPts val="1100"/>
              <a:buChar char="●"/>
              <a:defRPr sz="1400">
                <a:solidFill>
                  <a:srgbClr val="FFFFFF"/>
                </a:solidFill>
              </a:defRPr>
            </a:lvl7pPr>
            <a:lvl8pPr indent="-298450" lvl="7" marL="3657600" algn="l">
              <a:lnSpc>
                <a:spcPct val="115000"/>
              </a:lnSpc>
              <a:spcBef>
                <a:spcPts val="1600"/>
              </a:spcBef>
              <a:spcAft>
                <a:spcPts val="0"/>
              </a:spcAft>
              <a:buClr>
                <a:srgbClr val="FFFFFF"/>
              </a:buClr>
              <a:buSzPts val="1100"/>
              <a:buChar char="○"/>
              <a:defRPr sz="1400">
                <a:solidFill>
                  <a:srgbClr val="FFFFFF"/>
                </a:solidFill>
              </a:defRPr>
            </a:lvl8pPr>
            <a:lvl9pPr indent="-298450" lvl="8" marL="4114800" algn="l">
              <a:lnSpc>
                <a:spcPct val="115000"/>
              </a:lnSpc>
              <a:spcBef>
                <a:spcPts val="1600"/>
              </a:spcBef>
              <a:spcAft>
                <a:spcPts val="1600"/>
              </a:spcAft>
              <a:buClr>
                <a:srgbClr val="FFFFFF"/>
              </a:buClr>
              <a:buSzPts val="1100"/>
              <a:buChar char="■"/>
              <a:defRPr sz="1400">
                <a:solidFill>
                  <a:srgbClr val="FFFFFF"/>
                </a:solidFill>
              </a:defRPr>
            </a:lvl9pPr>
          </a:lstStyle>
          <a:p/>
        </p:txBody>
      </p:sp>
      <p:sp>
        <p:nvSpPr>
          <p:cNvPr id="132" name="Google Shape;132;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hyperlink" Target="https://miro.com/welcomeonboard/t2l0LEinPXn9yTifznvOWGpzWUk72kADrW7LtbsbiJUwd7DLxjeZJU4KGiXu5z5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miro.com/welcomeonboard/woj7xTUN1jXgYM7sIinep4x9Esq2uUSGeHoLjzMuhCzNZz4fyVUCmWjWgO1eCRy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docs.google.com/spreadsheets/d/116YcnMnndcBLd5VDBZLbD7JTWGzAjF1z-i4GmZ1yaGo/edit?usp=sharing" TargetMode="External"/><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9.jpg"/><Relationship Id="rId6" Type="http://schemas.openxmlformats.org/officeDocument/2006/relationships/hyperlink" Target="https://docs.google.com/document/d/1z4URaX9aqFHFKdGawNAyX3REafM6MbuPtbxl1honwyA/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18.png"/><Relationship Id="rId7" Type="http://schemas.openxmlformats.org/officeDocument/2006/relationships/hyperlink" Target="https://www.figma.com/file/GghibfgUqwpKr4mwJimgsy/Rx-Made-Easy?node-id=46%3A1017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betelehemabebe147379.invisionapp.com/overview/RX--1--ckdvt4m400jud018d2zn7cea0/screens"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docs.google.com/document/d/1qDqSm65WlFMvpbkY_PKVaZUcJQPNjvM51Ymp-j5of1g/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hyperlink" Target="https://www.figma.com/file/GghibfgUqwpKr4mwJimgsy/Rx-Made-Easy?node-id=0%3A2347"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docs.google.com/document/d/1qDqSm65WlFMvpbkY_PKVaZUcJQPNjvM51Ymp-j5of1g/edit?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hyperlink" Target="https://drive.google.com/drive/folders/1DTJJQeS9lcfmJmErsZGYxTFLDcjcJgEO?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docs.google.com/spreadsheets/d/1fnz8Bp9mj_5TOonuE79c_R9y_4UY6_rmulPHbepjdfc/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docs.google.com/forms/d/e/1FAIpQLSdfcSjeqGocr6GlCR3h3Zi0VdNt9Oq_3xGgZjTuyf8twhIsEA/viewform?usp=sf_link" TargetMode="External"/><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miro.com/welcomeonboard/woj7xTUN1jXgYM7sIinep4x9Esq2uUSGeHoLjzMuhCzNZz4fyVUCmWjWgO1eCRyG"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1"/>
          <p:cNvSpPr txBox="1"/>
          <p:nvPr>
            <p:ph type="ctrTitle"/>
          </p:nvPr>
        </p:nvSpPr>
        <p:spPr>
          <a:xfrm>
            <a:off x="-150" y="2386325"/>
            <a:ext cx="9219300" cy="1543800"/>
          </a:xfrm>
          <a:prstGeom prst="rect">
            <a:avLst/>
          </a:prstGeom>
          <a:solidFill>
            <a:schemeClr val="lt2"/>
          </a:solidFill>
          <a:ln cap="flat" cmpd="tri" w="3810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400"/>
              <a:t>Track and manage your medication with just a couple of clicks.  </a:t>
            </a:r>
            <a:endParaRPr sz="3400"/>
          </a:p>
        </p:txBody>
      </p:sp>
      <p:sp>
        <p:nvSpPr>
          <p:cNvPr id="138" name="Google Shape;138;p21"/>
          <p:cNvSpPr txBox="1"/>
          <p:nvPr>
            <p:ph idx="1" type="subTitle"/>
          </p:nvPr>
        </p:nvSpPr>
        <p:spPr>
          <a:xfrm>
            <a:off x="727952" y="41312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User </a:t>
            </a:r>
            <a:r>
              <a:rPr lang="en">
                <a:solidFill>
                  <a:srgbClr val="FFFFFF"/>
                </a:solidFill>
              </a:rPr>
              <a:t>researcher</a:t>
            </a:r>
            <a:r>
              <a:rPr lang="en">
                <a:solidFill>
                  <a:srgbClr val="FFFFFF"/>
                </a:solidFill>
              </a:rPr>
              <a:t>: Betelehem Abebe </a:t>
            </a:r>
            <a:endParaRPr>
              <a:solidFill>
                <a:srgbClr val="FFFFFF"/>
              </a:solidFill>
            </a:endParaRPr>
          </a:p>
          <a:p>
            <a:pPr indent="0" lvl="0" marL="0" rtl="0" algn="l">
              <a:spcBef>
                <a:spcPts val="0"/>
              </a:spcBef>
              <a:spcAft>
                <a:spcPts val="0"/>
              </a:spcAft>
              <a:buNone/>
            </a:pPr>
            <a:r>
              <a:rPr lang="en">
                <a:solidFill>
                  <a:srgbClr val="FFFFFF"/>
                </a:solidFill>
              </a:rPr>
              <a:t>Tools used: Invision, Miro, and Figma </a:t>
            </a:r>
            <a:endParaRPr>
              <a:solidFill>
                <a:srgbClr val="FFFFFF"/>
              </a:solidFill>
            </a:endParaRPr>
          </a:p>
        </p:txBody>
      </p:sp>
      <p:pic>
        <p:nvPicPr>
          <p:cNvPr id="139" name="Google Shape;139;p21"/>
          <p:cNvPicPr preferRelativeResize="0"/>
          <p:nvPr/>
        </p:nvPicPr>
        <p:blipFill>
          <a:blip r:embed="rId4">
            <a:alphaModFix/>
          </a:blip>
          <a:stretch>
            <a:fillRect/>
          </a:stretch>
        </p:blipFill>
        <p:spPr>
          <a:xfrm>
            <a:off x="5853475" y="220888"/>
            <a:ext cx="3028950" cy="1800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rot="-5400000">
            <a:off x="-620225" y="1797500"/>
            <a:ext cx="4064100" cy="1506900"/>
          </a:xfrm>
          <a:prstGeom prst="rect">
            <a:avLst/>
          </a:prstGeom>
          <a:ln cap="flat" cmpd="tri" w="38100">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a:t>Ideation </a:t>
            </a:r>
            <a:endParaRPr/>
          </a:p>
        </p:txBody>
      </p:sp>
      <p:sp>
        <p:nvSpPr>
          <p:cNvPr id="206" name="Google Shape;206;p30"/>
          <p:cNvSpPr txBox="1"/>
          <p:nvPr>
            <p:ph idx="1" type="body"/>
          </p:nvPr>
        </p:nvSpPr>
        <p:spPr>
          <a:xfrm>
            <a:off x="2601000" y="518875"/>
            <a:ext cx="5913300" cy="4064100"/>
          </a:xfrm>
          <a:prstGeom prst="rect">
            <a:avLst/>
          </a:prstGeom>
          <a:ln cap="flat" cmpd="tri"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The design for this app is centered around providing servers. I want to make performing a task for a users as </a:t>
            </a:r>
            <a:r>
              <a:rPr lang="en"/>
              <a:t>straightforward</a:t>
            </a:r>
            <a:r>
              <a:rPr lang="en"/>
              <a:t> as </a:t>
            </a:r>
            <a:r>
              <a:rPr lang="en"/>
              <a:t>possible</a:t>
            </a:r>
            <a:r>
              <a:rPr lang="en"/>
              <a:t>. </a:t>
            </a:r>
            <a:endParaRPr/>
          </a:p>
          <a:p>
            <a:pPr indent="-330200" lvl="0" marL="457200" rtl="0" algn="l">
              <a:spcBef>
                <a:spcPts val="1600"/>
              </a:spcBef>
              <a:spcAft>
                <a:spcPts val="0"/>
              </a:spcAft>
              <a:buSzPts val="1600"/>
              <a:buChar char="❏"/>
            </a:pPr>
            <a:r>
              <a:rPr lang="en"/>
              <a:t>I will use icons that are universal along with text guides. </a:t>
            </a:r>
            <a:endParaRPr/>
          </a:p>
          <a:p>
            <a:pPr indent="-330200" lvl="0" marL="457200" rtl="0" algn="l">
              <a:spcBef>
                <a:spcPts val="0"/>
              </a:spcBef>
              <a:spcAft>
                <a:spcPts val="0"/>
              </a:spcAft>
              <a:buSzPts val="1600"/>
              <a:buChar char="❏"/>
            </a:pPr>
            <a:r>
              <a:rPr lang="en"/>
              <a:t>I will have leading </a:t>
            </a:r>
            <a:r>
              <a:rPr lang="en"/>
              <a:t>texts</a:t>
            </a:r>
            <a:r>
              <a:rPr lang="en"/>
              <a:t> in </a:t>
            </a:r>
            <a:r>
              <a:rPr lang="en"/>
              <a:t>search</a:t>
            </a:r>
            <a:r>
              <a:rPr lang="en"/>
              <a:t> boxes to help user </a:t>
            </a:r>
            <a:r>
              <a:rPr lang="en"/>
              <a:t>navigate</a:t>
            </a:r>
            <a:r>
              <a:rPr lang="en"/>
              <a:t> more </a:t>
            </a:r>
            <a:r>
              <a:rPr lang="en"/>
              <a:t>efficiently. </a:t>
            </a:r>
            <a:r>
              <a:rPr lang="en"/>
              <a:t> </a:t>
            </a:r>
            <a:endParaRPr/>
          </a:p>
          <a:p>
            <a:pPr indent="-330200" lvl="0" marL="457200" rtl="0" algn="l">
              <a:spcBef>
                <a:spcPts val="0"/>
              </a:spcBef>
              <a:spcAft>
                <a:spcPts val="0"/>
              </a:spcAft>
              <a:buSzPts val="1600"/>
              <a:buChar char="❏"/>
            </a:pPr>
            <a:r>
              <a:rPr lang="en"/>
              <a:t>Bolded letters and outlined text boxes </a:t>
            </a:r>
            <a:endParaRPr/>
          </a:p>
          <a:p>
            <a:pPr indent="-330200" lvl="0" marL="457200" rtl="0" algn="l">
              <a:spcBef>
                <a:spcPts val="0"/>
              </a:spcBef>
              <a:spcAft>
                <a:spcPts val="0"/>
              </a:spcAft>
              <a:buSzPts val="1600"/>
              <a:buChar char="❏"/>
            </a:pPr>
            <a:r>
              <a:rPr lang="en"/>
              <a:t>Color variation for texts that are action oriented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52850" y="97200"/>
            <a:ext cx="3752100" cy="983700"/>
          </a:xfrm>
          <a:prstGeom prst="rect">
            <a:avLst/>
          </a:prstGeom>
          <a:ln cap="flat" cmpd="tri"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Lato"/>
                <a:ea typeface="Lato"/>
                <a:cs typeface="Lato"/>
                <a:sym typeface="Lato"/>
              </a:rPr>
              <a:t>Feature Prioritization Matrix</a:t>
            </a:r>
            <a:endParaRPr sz="2800">
              <a:solidFill>
                <a:srgbClr val="000000"/>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lnSpc>
                <a:spcPct val="141176"/>
              </a:lnSpc>
              <a:spcBef>
                <a:spcPts val="2900"/>
              </a:spcBef>
              <a:spcAft>
                <a:spcPts val="0"/>
              </a:spcAft>
              <a:buNone/>
            </a:pPr>
            <a:r>
              <a:t/>
            </a:r>
            <a:endParaRPr b="0" sz="2400">
              <a:solidFill>
                <a:srgbClr val="292929"/>
              </a:solidFill>
              <a:latin typeface="Lato Black"/>
              <a:ea typeface="Lato Black"/>
              <a:cs typeface="Lato Black"/>
              <a:sym typeface="Lato Black"/>
            </a:endParaRPr>
          </a:p>
          <a:p>
            <a:pPr indent="0" lvl="0" marL="0" rtl="0" algn="l">
              <a:spcBef>
                <a:spcPts val="0"/>
              </a:spcBef>
              <a:spcAft>
                <a:spcPts val="0"/>
              </a:spcAft>
              <a:buNone/>
            </a:pPr>
            <a:r>
              <a:t/>
            </a:r>
            <a:endParaRPr b="0" sz="2400">
              <a:latin typeface="Lato Black"/>
              <a:ea typeface="Lato Black"/>
              <a:cs typeface="Lato Black"/>
              <a:sym typeface="Lato Black"/>
            </a:endParaRPr>
          </a:p>
        </p:txBody>
      </p:sp>
      <p:pic>
        <p:nvPicPr>
          <p:cNvPr id="212" name="Google Shape;212;p31"/>
          <p:cNvPicPr preferRelativeResize="0"/>
          <p:nvPr/>
        </p:nvPicPr>
        <p:blipFill rotWithShape="1">
          <a:blip r:embed="rId3">
            <a:alphaModFix/>
          </a:blip>
          <a:srcRect b="12096" l="31596" r="31288" t="18900"/>
          <a:stretch/>
        </p:blipFill>
        <p:spPr>
          <a:xfrm>
            <a:off x="4712675" y="693200"/>
            <a:ext cx="4304323" cy="4293200"/>
          </a:xfrm>
          <a:prstGeom prst="rect">
            <a:avLst/>
          </a:prstGeom>
          <a:noFill/>
          <a:ln>
            <a:noFill/>
          </a:ln>
        </p:spPr>
      </p:pic>
      <p:sp>
        <p:nvSpPr>
          <p:cNvPr id="213" name="Google Shape;213;p31"/>
          <p:cNvSpPr txBox="1"/>
          <p:nvPr>
            <p:ph idx="1" type="subTitle"/>
          </p:nvPr>
        </p:nvSpPr>
        <p:spPr>
          <a:xfrm>
            <a:off x="352850" y="1406425"/>
            <a:ext cx="3752100" cy="3665100"/>
          </a:xfrm>
          <a:prstGeom prst="rect">
            <a:avLst/>
          </a:prstGeom>
          <a:ln cap="flat" cmpd="tri" w="3810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41176"/>
              </a:lnSpc>
              <a:spcBef>
                <a:spcPts val="2900"/>
              </a:spcBef>
              <a:spcAft>
                <a:spcPts val="0"/>
              </a:spcAft>
              <a:buNone/>
            </a:pPr>
            <a:r>
              <a:rPr lang="en" sz="1400">
                <a:solidFill>
                  <a:srgbClr val="292929"/>
                </a:solidFill>
              </a:rPr>
              <a:t>To prioritize product features, and avoid featuritis I conducted a MoSCoW analysis. </a:t>
            </a:r>
            <a:endParaRPr sz="1400">
              <a:solidFill>
                <a:srgbClr val="292929"/>
              </a:solidFill>
            </a:endParaRPr>
          </a:p>
          <a:p>
            <a:pPr indent="-317500" lvl="0" marL="457200" rtl="0" algn="l">
              <a:lnSpc>
                <a:spcPct val="200000"/>
              </a:lnSpc>
              <a:spcBef>
                <a:spcPts val="2900"/>
              </a:spcBef>
              <a:spcAft>
                <a:spcPts val="0"/>
              </a:spcAft>
              <a:buClr>
                <a:srgbClr val="292929"/>
              </a:buClr>
              <a:buSzPts val="1400"/>
              <a:buChar char="❏"/>
            </a:pPr>
            <a:r>
              <a:rPr lang="en" sz="1400">
                <a:solidFill>
                  <a:srgbClr val="292929"/>
                </a:solidFill>
              </a:rPr>
              <a:t>Display insurance covered meds and prices </a:t>
            </a:r>
            <a:endParaRPr sz="1400">
              <a:solidFill>
                <a:srgbClr val="292929"/>
              </a:solidFill>
            </a:endParaRPr>
          </a:p>
          <a:p>
            <a:pPr indent="-317500" lvl="0" marL="457200" rtl="0" algn="l">
              <a:lnSpc>
                <a:spcPct val="200000"/>
              </a:lnSpc>
              <a:spcBef>
                <a:spcPts val="0"/>
              </a:spcBef>
              <a:spcAft>
                <a:spcPts val="0"/>
              </a:spcAft>
              <a:buClr>
                <a:srgbClr val="292929"/>
              </a:buClr>
              <a:buSzPts val="1400"/>
              <a:buChar char="❏"/>
            </a:pPr>
            <a:r>
              <a:rPr lang="en" sz="1400">
                <a:solidFill>
                  <a:srgbClr val="292929"/>
                </a:solidFill>
              </a:rPr>
              <a:t>Notification for pick up </a:t>
            </a:r>
            <a:endParaRPr sz="1400">
              <a:solidFill>
                <a:srgbClr val="292929"/>
              </a:solidFill>
            </a:endParaRPr>
          </a:p>
          <a:p>
            <a:pPr indent="-317500" lvl="0" marL="457200" rtl="0" algn="l">
              <a:lnSpc>
                <a:spcPct val="200000"/>
              </a:lnSpc>
              <a:spcBef>
                <a:spcPts val="0"/>
              </a:spcBef>
              <a:spcAft>
                <a:spcPts val="0"/>
              </a:spcAft>
              <a:buClr>
                <a:srgbClr val="292929"/>
              </a:buClr>
              <a:buSzPts val="1400"/>
              <a:buChar char="❏"/>
            </a:pPr>
            <a:r>
              <a:rPr lang="en" sz="1400">
                <a:solidFill>
                  <a:srgbClr val="292929"/>
                </a:solidFill>
              </a:rPr>
              <a:t>Refill options for medications </a:t>
            </a:r>
            <a:endParaRPr sz="1400">
              <a:solidFill>
                <a:srgbClr val="292929"/>
              </a:solidFill>
            </a:endParaRPr>
          </a:p>
          <a:p>
            <a:pPr indent="-317500" lvl="0" marL="457200" rtl="0" algn="l">
              <a:lnSpc>
                <a:spcPct val="200000"/>
              </a:lnSpc>
              <a:spcBef>
                <a:spcPts val="0"/>
              </a:spcBef>
              <a:spcAft>
                <a:spcPts val="0"/>
              </a:spcAft>
              <a:buClr>
                <a:srgbClr val="292929"/>
              </a:buClr>
              <a:buSzPts val="1400"/>
              <a:buChar char="❏"/>
            </a:pPr>
            <a:r>
              <a:rPr lang="en" sz="1400">
                <a:solidFill>
                  <a:srgbClr val="292929"/>
                </a:solidFill>
              </a:rPr>
              <a:t>Keep track of medications </a:t>
            </a:r>
            <a:endParaRPr sz="1400">
              <a:solidFill>
                <a:srgbClr val="292929"/>
              </a:solidFill>
            </a:endParaRPr>
          </a:p>
          <a:p>
            <a:pPr indent="0" lvl="0" marL="0" rtl="0" algn="l">
              <a:spcBef>
                <a:spcPts val="0"/>
              </a:spcBef>
              <a:spcAft>
                <a:spcPts val="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727650" y="584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Lato"/>
                <a:ea typeface="Lato"/>
                <a:cs typeface="Lato"/>
                <a:sym typeface="Lato"/>
              </a:rPr>
              <a:t>Value Proposition</a:t>
            </a:r>
            <a:endParaRPr sz="3000">
              <a:solidFill>
                <a:srgbClr val="000000"/>
              </a:solidFill>
              <a:latin typeface="Lato"/>
              <a:ea typeface="Lato"/>
              <a:cs typeface="Lato"/>
              <a:sym typeface="Lato"/>
            </a:endParaRPr>
          </a:p>
          <a:p>
            <a:pPr indent="0" lvl="0" marL="0" rtl="0" algn="l">
              <a:spcBef>
                <a:spcPts val="0"/>
              </a:spcBef>
              <a:spcAft>
                <a:spcPts val="0"/>
              </a:spcAft>
              <a:buNone/>
            </a:pPr>
            <a:r>
              <a:t/>
            </a:r>
            <a:endParaRPr sz="3000">
              <a:solidFill>
                <a:srgbClr val="000000"/>
              </a:solidFill>
              <a:latin typeface="Lato"/>
              <a:ea typeface="Lato"/>
              <a:cs typeface="Lato"/>
              <a:sym typeface="Lato"/>
            </a:endParaRPr>
          </a:p>
        </p:txBody>
      </p:sp>
      <p:sp>
        <p:nvSpPr>
          <p:cNvPr id="219" name="Google Shape;219;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400">
                <a:solidFill>
                  <a:schemeClr val="dk2"/>
                </a:solidFill>
                <a:latin typeface="Raleway"/>
                <a:ea typeface="Raleway"/>
                <a:cs typeface="Raleway"/>
                <a:sym typeface="Raleway"/>
              </a:rPr>
              <a:t>Track and manage your medication with just a couple of clicks.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07875" y="1444550"/>
            <a:ext cx="2024100" cy="29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Lato"/>
                <a:ea typeface="Lato"/>
                <a:cs typeface="Lato"/>
                <a:sym typeface="Lato"/>
              </a:rPr>
              <a:t>User Journey Map </a:t>
            </a:r>
            <a:endParaRPr sz="2200">
              <a:solidFill>
                <a:schemeClr val="lt1"/>
              </a:solidFill>
              <a:latin typeface="Lato"/>
              <a:ea typeface="Lato"/>
              <a:cs typeface="Lato"/>
              <a:sym typeface="Lato"/>
            </a:endParaRPr>
          </a:p>
          <a:p>
            <a:pPr indent="0" lvl="0" marL="0" rtl="0" algn="l">
              <a:spcBef>
                <a:spcPts val="0"/>
              </a:spcBef>
              <a:spcAft>
                <a:spcPts val="0"/>
              </a:spcAft>
              <a:buNone/>
            </a:pPr>
            <a:r>
              <a:t/>
            </a:r>
            <a:endParaRPr sz="2200">
              <a:solidFill>
                <a:schemeClr val="lt1"/>
              </a:solidFill>
              <a:latin typeface="Lato"/>
              <a:ea typeface="Lato"/>
              <a:cs typeface="Lato"/>
              <a:sym typeface="Lato"/>
            </a:endParaRPr>
          </a:p>
          <a:p>
            <a:pPr indent="0" lvl="0" marL="0" rtl="0" algn="l">
              <a:spcBef>
                <a:spcPts val="0"/>
              </a:spcBef>
              <a:spcAft>
                <a:spcPts val="0"/>
              </a:spcAft>
              <a:buNone/>
            </a:pPr>
            <a:r>
              <a:t/>
            </a:r>
            <a:endParaRPr sz="2200">
              <a:solidFill>
                <a:schemeClr val="lt1"/>
              </a:solidFill>
              <a:latin typeface="Lato"/>
              <a:ea typeface="Lato"/>
              <a:cs typeface="Lato"/>
              <a:sym typeface="Lato"/>
            </a:endParaRPr>
          </a:p>
          <a:p>
            <a:pPr indent="0" lvl="0" marL="0" rtl="0" algn="l">
              <a:spcBef>
                <a:spcPts val="0"/>
              </a:spcBef>
              <a:spcAft>
                <a:spcPts val="0"/>
              </a:spcAft>
              <a:buNone/>
            </a:pPr>
            <a:r>
              <a:t/>
            </a:r>
            <a:endParaRPr b="0" sz="800">
              <a:latin typeface="Lato"/>
              <a:ea typeface="Lato"/>
              <a:cs typeface="Lato"/>
              <a:sym typeface="Lato"/>
            </a:endParaRPr>
          </a:p>
        </p:txBody>
      </p:sp>
      <p:sp>
        <p:nvSpPr>
          <p:cNvPr id="225" name="Google Shape;225;p33"/>
          <p:cNvSpPr txBox="1"/>
          <p:nvPr>
            <p:ph idx="1" type="body"/>
          </p:nvPr>
        </p:nvSpPr>
        <p:spPr>
          <a:xfrm>
            <a:off x="2530550" y="1444550"/>
            <a:ext cx="6303300" cy="261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6" name="Google Shape;226;p33"/>
          <p:cNvPicPr preferRelativeResize="0"/>
          <p:nvPr/>
        </p:nvPicPr>
        <p:blipFill>
          <a:blip r:embed="rId3">
            <a:alphaModFix/>
          </a:blip>
          <a:stretch>
            <a:fillRect/>
          </a:stretch>
        </p:blipFill>
        <p:spPr>
          <a:xfrm>
            <a:off x="2530550" y="105912"/>
            <a:ext cx="6494073" cy="4931675"/>
          </a:xfrm>
          <a:prstGeom prst="rect">
            <a:avLst/>
          </a:prstGeom>
          <a:noFill/>
          <a:ln>
            <a:noFill/>
          </a:ln>
        </p:spPr>
      </p:pic>
      <p:sp>
        <p:nvSpPr>
          <p:cNvPr id="227" name="Google Shape;227;p33"/>
          <p:cNvSpPr txBox="1"/>
          <p:nvPr/>
        </p:nvSpPr>
        <p:spPr>
          <a:xfrm>
            <a:off x="2617800" y="177725"/>
            <a:ext cx="17772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accent5"/>
                </a:solidFill>
                <a:latin typeface="Lato"/>
                <a:ea typeface="Lato"/>
                <a:cs typeface="Lato"/>
                <a:sym typeface="Lato"/>
                <a:hlinkClick r:id="rId4">
                  <a:extLst>
                    <a:ext uri="{A12FA001-AC4F-418D-AE19-62706E023703}">
                      <ahyp:hlinkClr val="tx"/>
                    </a:ext>
                  </a:extLst>
                </a:hlinkClick>
              </a:rPr>
              <a:t>User Journey map </a:t>
            </a:r>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2469775" y="426200"/>
            <a:ext cx="5867400" cy="99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User Flow </a:t>
            </a:r>
            <a:endParaRPr/>
          </a:p>
        </p:txBody>
      </p:sp>
      <p:pic>
        <p:nvPicPr>
          <p:cNvPr id="233" name="Google Shape;233;p34"/>
          <p:cNvPicPr preferRelativeResize="0"/>
          <p:nvPr/>
        </p:nvPicPr>
        <p:blipFill rotWithShape="1">
          <a:blip r:embed="rId3">
            <a:alphaModFix/>
          </a:blip>
          <a:srcRect b="7598" l="19338" r="24427" t="28544"/>
          <a:stretch/>
        </p:blipFill>
        <p:spPr>
          <a:xfrm>
            <a:off x="3305650" y="1719000"/>
            <a:ext cx="5141923" cy="3132449"/>
          </a:xfrm>
          <a:prstGeom prst="rect">
            <a:avLst/>
          </a:prstGeom>
          <a:noFill/>
          <a:ln>
            <a:noFill/>
          </a:ln>
        </p:spPr>
      </p:pic>
      <p:sp>
        <p:nvSpPr>
          <p:cNvPr id="234" name="Google Shape;234;p34"/>
          <p:cNvSpPr txBox="1"/>
          <p:nvPr/>
        </p:nvSpPr>
        <p:spPr>
          <a:xfrm>
            <a:off x="3677500" y="2107350"/>
            <a:ext cx="11145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User Flow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5"/>
          <p:cNvPicPr preferRelativeResize="0"/>
          <p:nvPr/>
        </p:nvPicPr>
        <p:blipFill rotWithShape="1">
          <a:blip r:embed="rId3">
            <a:alphaModFix/>
          </a:blip>
          <a:srcRect b="0" l="2052" r="2052" t="0"/>
          <a:stretch/>
        </p:blipFill>
        <p:spPr>
          <a:xfrm>
            <a:off x="0" y="0"/>
            <a:ext cx="9143998" cy="5143497"/>
          </a:xfrm>
          <a:prstGeom prst="rect">
            <a:avLst/>
          </a:prstGeom>
          <a:noFill/>
          <a:ln>
            <a:noFill/>
          </a:ln>
        </p:spPr>
      </p:pic>
      <p:sp>
        <p:nvSpPr>
          <p:cNvPr id="240" name="Google Shape;240;p35"/>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txBox="1"/>
          <p:nvPr>
            <p:ph type="title"/>
          </p:nvPr>
        </p:nvSpPr>
        <p:spPr>
          <a:xfrm>
            <a:off x="3052113" y="1183050"/>
            <a:ext cx="3039600" cy="13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chemeClr val="lt1"/>
                </a:solidFill>
                <a:hlinkClick r:id="rId4">
                  <a:extLst>
                    <a:ext uri="{A12FA001-AC4F-418D-AE19-62706E023703}">
                      <ahyp:hlinkClr val="tx"/>
                    </a:ext>
                  </a:extLst>
                </a:hlinkClick>
              </a:rPr>
              <a:t>Competitive  Analysis </a:t>
            </a:r>
            <a:endParaRPr>
              <a:solidFill>
                <a:schemeClr val="lt1"/>
              </a:solidFill>
            </a:endParaRPr>
          </a:p>
          <a:p>
            <a:pPr indent="0" lvl="0" marL="0" rtl="0" algn="ctr">
              <a:spcBef>
                <a:spcPts val="0"/>
              </a:spcBef>
              <a:spcAft>
                <a:spcPts val="0"/>
              </a:spcAft>
              <a:buNone/>
            </a:pPr>
            <a:r>
              <a:rPr lang="en">
                <a:solidFill>
                  <a:schemeClr val="lt1"/>
                </a:solidFill>
              </a:rPr>
              <a:t> </a:t>
            </a:r>
            <a:endParaRPr>
              <a:solidFill>
                <a:schemeClr val="lt1"/>
              </a:solidFill>
            </a:endParaRPr>
          </a:p>
        </p:txBody>
      </p:sp>
      <p:sp>
        <p:nvSpPr>
          <p:cNvPr id="242" name="Google Shape;242;p35"/>
          <p:cNvSpPr txBox="1"/>
          <p:nvPr/>
        </p:nvSpPr>
        <p:spPr>
          <a:xfrm>
            <a:off x="806075" y="3053950"/>
            <a:ext cx="1775100" cy="17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3" name="Google Shape;243;p35"/>
          <p:cNvSpPr txBox="1"/>
          <p:nvPr/>
        </p:nvSpPr>
        <p:spPr>
          <a:xfrm>
            <a:off x="914575" y="2858625"/>
            <a:ext cx="1466700" cy="1388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4" name="Google Shape;244;p35"/>
          <p:cNvSpPr txBox="1"/>
          <p:nvPr/>
        </p:nvSpPr>
        <p:spPr>
          <a:xfrm>
            <a:off x="2955575" y="2890500"/>
            <a:ext cx="1466700" cy="1388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5" name="Google Shape;245;p35"/>
          <p:cNvSpPr txBox="1"/>
          <p:nvPr/>
        </p:nvSpPr>
        <p:spPr>
          <a:xfrm>
            <a:off x="5181450" y="2890500"/>
            <a:ext cx="1466700" cy="1388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6" name="Google Shape;246;p35"/>
          <p:cNvSpPr txBox="1"/>
          <p:nvPr/>
        </p:nvSpPr>
        <p:spPr>
          <a:xfrm>
            <a:off x="7234575" y="2890500"/>
            <a:ext cx="1466700" cy="1388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47" name="Google Shape;247;p35"/>
          <p:cNvPicPr preferRelativeResize="0"/>
          <p:nvPr/>
        </p:nvPicPr>
        <p:blipFill>
          <a:blip r:embed="rId5">
            <a:alphaModFix/>
          </a:blip>
          <a:stretch>
            <a:fillRect/>
          </a:stretch>
        </p:blipFill>
        <p:spPr>
          <a:xfrm>
            <a:off x="7299713" y="3177900"/>
            <a:ext cx="1336425" cy="750150"/>
          </a:xfrm>
          <a:prstGeom prst="rect">
            <a:avLst/>
          </a:prstGeom>
          <a:noFill/>
          <a:ln>
            <a:noFill/>
          </a:ln>
        </p:spPr>
      </p:pic>
      <p:pic>
        <p:nvPicPr>
          <p:cNvPr id="248" name="Google Shape;248;p35"/>
          <p:cNvPicPr preferRelativeResize="0"/>
          <p:nvPr/>
        </p:nvPicPr>
        <p:blipFill>
          <a:blip r:embed="rId6">
            <a:alphaModFix/>
          </a:blip>
          <a:stretch>
            <a:fillRect/>
          </a:stretch>
        </p:blipFill>
        <p:spPr>
          <a:xfrm>
            <a:off x="5395400" y="3003825"/>
            <a:ext cx="1038809" cy="1162050"/>
          </a:xfrm>
          <a:prstGeom prst="rect">
            <a:avLst/>
          </a:prstGeom>
          <a:noFill/>
          <a:ln>
            <a:noFill/>
          </a:ln>
        </p:spPr>
      </p:pic>
      <p:pic>
        <p:nvPicPr>
          <p:cNvPr id="249" name="Google Shape;249;p35"/>
          <p:cNvPicPr preferRelativeResize="0"/>
          <p:nvPr/>
        </p:nvPicPr>
        <p:blipFill rotWithShape="1">
          <a:blip r:embed="rId7">
            <a:alphaModFix/>
          </a:blip>
          <a:srcRect b="3993" l="19292" r="17516" t="0"/>
          <a:stretch/>
        </p:blipFill>
        <p:spPr>
          <a:xfrm>
            <a:off x="3050976" y="3074500"/>
            <a:ext cx="1275875" cy="956950"/>
          </a:xfrm>
          <a:prstGeom prst="rect">
            <a:avLst/>
          </a:prstGeom>
          <a:noFill/>
          <a:ln>
            <a:noFill/>
          </a:ln>
        </p:spPr>
      </p:pic>
      <p:pic>
        <p:nvPicPr>
          <p:cNvPr id="250" name="Google Shape;250;p35"/>
          <p:cNvPicPr preferRelativeResize="0"/>
          <p:nvPr/>
        </p:nvPicPr>
        <p:blipFill>
          <a:blip r:embed="rId8">
            <a:alphaModFix/>
          </a:blip>
          <a:stretch>
            <a:fillRect/>
          </a:stretch>
        </p:blipFill>
        <p:spPr>
          <a:xfrm>
            <a:off x="1009975" y="3072550"/>
            <a:ext cx="1275875" cy="9608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197550" y="170775"/>
            <a:ext cx="3951300" cy="773400"/>
          </a:xfrm>
          <a:prstGeom prst="rect">
            <a:avLst/>
          </a:prstGeom>
          <a:ln cap="flat" cmpd="tri"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000000"/>
                </a:solidFill>
                <a:latin typeface="Lato"/>
                <a:ea typeface="Lato"/>
                <a:cs typeface="Lato"/>
                <a:sym typeface="Lato"/>
              </a:rPr>
              <a:t>Sketches</a:t>
            </a:r>
            <a:endParaRPr sz="3400">
              <a:solidFill>
                <a:srgbClr val="000000"/>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56" name="Google Shape;256;p36"/>
          <p:cNvPicPr preferRelativeResize="0"/>
          <p:nvPr/>
        </p:nvPicPr>
        <p:blipFill>
          <a:blip r:embed="rId3">
            <a:alphaModFix/>
          </a:blip>
          <a:stretch>
            <a:fillRect/>
          </a:stretch>
        </p:blipFill>
        <p:spPr>
          <a:xfrm>
            <a:off x="4684823" y="1030348"/>
            <a:ext cx="1342700" cy="2557525"/>
          </a:xfrm>
          <a:prstGeom prst="rect">
            <a:avLst/>
          </a:prstGeom>
          <a:noFill/>
          <a:ln cap="flat" cmpd="tri" w="38100">
            <a:solidFill>
              <a:schemeClr val="dk1"/>
            </a:solidFill>
            <a:prstDash val="solid"/>
            <a:round/>
            <a:headEnd len="sm" w="sm" type="none"/>
            <a:tailEnd len="sm" w="sm" type="none"/>
          </a:ln>
        </p:spPr>
      </p:pic>
      <p:pic>
        <p:nvPicPr>
          <p:cNvPr id="257" name="Google Shape;257;p36"/>
          <p:cNvPicPr preferRelativeResize="0"/>
          <p:nvPr/>
        </p:nvPicPr>
        <p:blipFill>
          <a:blip r:embed="rId4">
            <a:alphaModFix/>
          </a:blip>
          <a:stretch>
            <a:fillRect/>
          </a:stretch>
        </p:blipFill>
        <p:spPr>
          <a:xfrm>
            <a:off x="6168100" y="1026550"/>
            <a:ext cx="1342700" cy="2565133"/>
          </a:xfrm>
          <a:prstGeom prst="rect">
            <a:avLst/>
          </a:prstGeom>
          <a:noFill/>
          <a:ln cap="flat" cmpd="tri" w="38100">
            <a:solidFill>
              <a:schemeClr val="dk1"/>
            </a:solidFill>
            <a:prstDash val="solid"/>
            <a:round/>
            <a:headEnd len="sm" w="sm" type="none"/>
            <a:tailEnd len="sm" w="sm" type="none"/>
          </a:ln>
        </p:spPr>
      </p:pic>
      <p:pic>
        <p:nvPicPr>
          <p:cNvPr id="258" name="Google Shape;258;p36"/>
          <p:cNvPicPr preferRelativeResize="0"/>
          <p:nvPr/>
        </p:nvPicPr>
        <p:blipFill>
          <a:blip r:embed="rId5">
            <a:alphaModFix/>
          </a:blip>
          <a:stretch>
            <a:fillRect/>
          </a:stretch>
        </p:blipFill>
        <p:spPr>
          <a:xfrm>
            <a:off x="7651375" y="1026550"/>
            <a:ext cx="1386777" cy="2565125"/>
          </a:xfrm>
          <a:prstGeom prst="rect">
            <a:avLst/>
          </a:prstGeom>
          <a:noFill/>
          <a:ln cap="flat" cmpd="tri" w="38100">
            <a:solidFill>
              <a:schemeClr val="dk1"/>
            </a:solidFill>
            <a:prstDash val="solid"/>
            <a:round/>
            <a:headEnd len="sm" w="sm" type="none"/>
            <a:tailEnd len="sm" w="sm" type="none"/>
          </a:ln>
        </p:spPr>
      </p:pic>
      <p:sp>
        <p:nvSpPr>
          <p:cNvPr id="259" name="Google Shape;259;p36"/>
          <p:cNvSpPr txBox="1"/>
          <p:nvPr>
            <p:ph type="title"/>
          </p:nvPr>
        </p:nvSpPr>
        <p:spPr>
          <a:xfrm>
            <a:off x="197550" y="1418175"/>
            <a:ext cx="3951300" cy="3333600"/>
          </a:xfrm>
          <a:prstGeom prst="rect">
            <a:avLst/>
          </a:prstGeom>
          <a:ln cap="flat" cmpd="tri"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200" u="sng">
                <a:solidFill>
                  <a:srgbClr val="000000"/>
                </a:solidFill>
                <a:latin typeface="Lato"/>
                <a:ea typeface="Lato"/>
                <a:cs typeface="Lato"/>
                <a:sym typeface="Lato"/>
                <a:hlinkClick r:id="rId6">
                  <a:extLst>
                    <a:ext uri="{A12FA001-AC4F-418D-AE19-62706E023703}">
                      <ahyp:hlinkClr val="tx"/>
                    </a:ext>
                  </a:extLst>
                </a:hlinkClick>
              </a:rPr>
              <a:t>First round of Sketches </a:t>
            </a:r>
            <a:r>
              <a:rPr b="0" lang="en" sz="1200">
                <a:solidFill>
                  <a:srgbClr val="000000"/>
                </a:solidFill>
                <a:latin typeface="Lato"/>
                <a:ea typeface="Lato"/>
                <a:cs typeface="Lato"/>
                <a:sym typeface="Lato"/>
              </a:rPr>
              <a:t> </a:t>
            </a:r>
            <a:endParaRPr b="0" sz="1200">
              <a:solidFill>
                <a:srgbClr val="000000"/>
              </a:solidFill>
              <a:latin typeface="Lato"/>
              <a:ea typeface="Lato"/>
              <a:cs typeface="Lato"/>
              <a:sym typeface="Lato"/>
            </a:endParaRPr>
          </a:p>
          <a:p>
            <a:pPr indent="-304800" lvl="0" marL="457200" rtl="0" algn="l">
              <a:lnSpc>
                <a:spcPct val="115000"/>
              </a:lnSpc>
              <a:spcBef>
                <a:spcPts val="1600"/>
              </a:spcBef>
              <a:spcAft>
                <a:spcPts val="0"/>
              </a:spcAft>
              <a:buClr>
                <a:schemeClr val="accent1"/>
              </a:buClr>
              <a:buSzPts val="1200"/>
              <a:buFont typeface="Lato"/>
              <a:buChar char="❏"/>
            </a:pPr>
            <a:r>
              <a:rPr b="0" lang="en" sz="1200">
                <a:solidFill>
                  <a:schemeClr val="accent1"/>
                </a:solidFill>
                <a:latin typeface="Lato"/>
                <a:ea typeface="Lato"/>
                <a:cs typeface="Lato"/>
                <a:sym typeface="Lato"/>
              </a:rPr>
              <a:t>Formed a basic outline of the app with login page, welcome page, and the outline page for the icons that are going to help user complete task. </a:t>
            </a:r>
            <a:endParaRPr b="0"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b="0" lang="en" sz="1200">
                <a:solidFill>
                  <a:schemeClr val="accent1"/>
                </a:solidFill>
                <a:latin typeface="Lato"/>
                <a:ea typeface="Lato"/>
                <a:cs typeface="Lato"/>
                <a:sym typeface="Lato"/>
              </a:rPr>
              <a:t>Get My Med’s was a great name for the app but as I started to look for more inspiration apps to build my prototype I found this app already exists under that name.</a:t>
            </a:r>
            <a:endParaRPr b="0"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b="0" lang="en" sz="1200">
                <a:solidFill>
                  <a:schemeClr val="accent1"/>
                </a:solidFill>
                <a:latin typeface="Lato"/>
                <a:ea typeface="Lato"/>
                <a:cs typeface="Lato"/>
                <a:sym typeface="Lato"/>
              </a:rPr>
              <a:t>Got   feedback on the outlook of the app and icon.  </a:t>
            </a:r>
            <a:endParaRPr b="0"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b="0" lang="en" sz="1200">
                <a:solidFill>
                  <a:schemeClr val="accent1"/>
                </a:solidFill>
                <a:latin typeface="Lato"/>
                <a:ea typeface="Lato"/>
                <a:cs typeface="Lato"/>
                <a:sym typeface="Lato"/>
              </a:rPr>
              <a:t>Found a new inspo and started over again on figma. </a:t>
            </a:r>
            <a:endParaRPr b="0" sz="1200">
              <a:solidFill>
                <a:schemeClr val="accent1"/>
              </a:solidFill>
              <a:latin typeface="Lato"/>
              <a:ea typeface="Lato"/>
              <a:cs typeface="Lato"/>
              <a:sym typeface="Lato"/>
            </a:endParaRPr>
          </a:p>
          <a:p>
            <a:pPr indent="0" lvl="0" marL="457200" rtl="0" algn="l">
              <a:lnSpc>
                <a:spcPct val="115000"/>
              </a:lnSpc>
              <a:spcBef>
                <a:spcPts val="1600"/>
              </a:spcBef>
              <a:spcAft>
                <a:spcPts val="0"/>
              </a:spcAft>
              <a:buNone/>
            </a:pPr>
            <a:r>
              <a:t/>
            </a:r>
            <a:endParaRPr b="0" sz="12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t/>
            </a:r>
            <a:endParaRPr b="0" sz="900">
              <a:solidFill>
                <a:schemeClr val="accent1"/>
              </a:solidFill>
              <a:latin typeface="Lato"/>
              <a:ea typeface="Lato"/>
              <a:cs typeface="Lato"/>
              <a:sym typeface="Lato"/>
            </a:endParaRPr>
          </a:p>
          <a:p>
            <a:pPr indent="0" lvl="0" marL="0" rtl="0" algn="l">
              <a:spcBef>
                <a:spcPts val="1600"/>
              </a:spcBef>
              <a:spcAft>
                <a:spcPts val="0"/>
              </a:spcAft>
              <a:buNone/>
            </a:pPr>
            <a:r>
              <a:t/>
            </a:r>
            <a:endParaRPr sz="22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7"/>
          <p:cNvPicPr preferRelativeResize="0"/>
          <p:nvPr/>
        </p:nvPicPr>
        <p:blipFill rotWithShape="1">
          <a:blip r:embed="rId3">
            <a:alphaModFix amt="90000"/>
          </a:blip>
          <a:srcRect b="18322" l="0" r="0" t="18322"/>
          <a:stretch/>
        </p:blipFill>
        <p:spPr>
          <a:xfrm>
            <a:off x="0" y="0"/>
            <a:ext cx="2285988" cy="2574698"/>
          </a:xfrm>
          <a:prstGeom prst="rect">
            <a:avLst/>
          </a:prstGeom>
          <a:noFill/>
          <a:ln cap="flat" cmpd="sng" w="9525">
            <a:solidFill>
              <a:srgbClr val="FFFFFF"/>
            </a:solidFill>
            <a:prstDash val="solid"/>
            <a:round/>
            <a:headEnd len="sm" w="sm" type="none"/>
            <a:tailEnd len="sm" w="sm" type="none"/>
          </a:ln>
        </p:spPr>
      </p:pic>
      <p:pic>
        <p:nvPicPr>
          <p:cNvPr id="265" name="Google Shape;265;p37"/>
          <p:cNvPicPr preferRelativeResize="0"/>
          <p:nvPr/>
        </p:nvPicPr>
        <p:blipFill rotWithShape="1">
          <a:blip r:embed="rId4">
            <a:alphaModFix amt="85000"/>
          </a:blip>
          <a:srcRect b="18322" l="0" r="0" t="18322"/>
          <a:stretch/>
        </p:blipFill>
        <p:spPr>
          <a:xfrm>
            <a:off x="2285997" y="0"/>
            <a:ext cx="2285998" cy="2574701"/>
          </a:xfrm>
          <a:prstGeom prst="rect">
            <a:avLst/>
          </a:prstGeom>
          <a:noFill/>
          <a:ln cap="flat" cmpd="sng" w="9525">
            <a:solidFill>
              <a:srgbClr val="FFFFFF"/>
            </a:solidFill>
            <a:prstDash val="solid"/>
            <a:round/>
            <a:headEnd len="sm" w="sm" type="none"/>
            <a:tailEnd len="sm" w="sm" type="none"/>
          </a:ln>
        </p:spPr>
      </p:pic>
      <p:pic>
        <p:nvPicPr>
          <p:cNvPr id="266" name="Google Shape;266;p37"/>
          <p:cNvPicPr preferRelativeResize="0"/>
          <p:nvPr/>
        </p:nvPicPr>
        <p:blipFill rotWithShape="1">
          <a:blip r:embed="rId5">
            <a:alphaModFix amt="85000"/>
          </a:blip>
          <a:srcRect b="18322" l="0" r="0" t="18322"/>
          <a:stretch/>
        </p:blipFill>
        <p:spPr>
          <a:xfrm>
            <a:off x="6857997" y="0"/>
            <a:ext cx="2285998" cy="2574701"/>
          </a:xfrm>
          <a:prstGeom prst="rect">
            <a:avLst/>
          </a:prstGeom>
          <a:noFill/>
          <a:ln cap="flat" cmpd="sng" w="9525">
            <a:solidFill>
              <a:srgbClr val="FFFFFF"/>
            </a:solidFill>
            <a:prstDash val="solid"/>
            <a:round/>
            <a:headEnd len="sm" w="sm" type="none"/>
            <a:tailEnd len="sm" w="sm" type="none"/>
          </a:ln>
        </p:spPr>
      </p:pic>
      <p:sp>
        <p:nvSpPr>
          <p:cNvPr id="267" name="Google Shape;267;p37"/>
          <p:cNvSpPr txBox="1"/>
          <p:nvPr>
            <p:ph type="title"/>
          </p:nvPr>
        </p:nvSpPr>
        <p:spPr>
          <a:xfrm>
            <a:off x="4128875" y="570550"/>
            <a:ext cx="3063900" cy="14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dk2"/>
                </a:solidFill>
              </a:rPr>
              <a:t>Digital Wireframes</a:t>
            </a:r>
            <a:endParaRPr b="0">
              <a:solidFill>
                <a:schemeClr val="dk2"/>
              </a:solidFill>
            </a:endParaRPr>
          </a:p>
          <a:p>
            <a:pPr indent="0" lvl="0" marL="0" rtl="0" algn="ctr">
              <a:spcBef>
                <a:spcPts val="0"/>
              </a:spcBef>
              <a:spcAft>
                <a:spcPts val="0"/>
              </a:spcAft>
              <a:buNone/>
            </a:pPr>
            <a:r>
              <a:t/>
            </a:r>
            <a:endParaRPr>
              <a:solidFill>
                <a:schemeClr val="dk2"/>
              </a:solidFill>
            </a:endParaRPr>
          </a:p>
        </p:txBody>
      </p:sp>
      <p:pic>
        <p:nvPicPr>
          <p:cNvPr id="268" name="Google Shape;268;p37"/>
          <p:cNvPicPr preferRelativeResize="0"/>
          <p:nvPr/>
        </p:nvPicPr>
        <p:blipFill rotWithShape="1">
          <a:blip r:embed="rId6">
            <a:alphaModFix/>
          </a:blip>
          <a:srcRect b="0" l="0" r="0" t="0"/>
          <a:stretch/>
        </p:blipFill>
        <p:spPr>
          <a:xfrm>
            <a:off x="1878350" y="2323742"/>
            <a:ext cx="1536900" cy="2732272"/>
          </a:xfrm>
          <a:prstGeom prst="rect">
            <a:avLst/>
          </a:prstGeom>
          <a:noFill/>
          <a:ln cap="flat" cmpd="tri" w="38100">
            <a:solidFill>
              <a:schemeClr val="accent3"/>
            </a:solidFill>
            <a:prstDash val="solid"/>
            <a:round/>
            <a:headEnd len="sm" w="sm" type="none"/>
            <a:tailEnd len="sm" w="sm" type="none"/>
          </a:ln>
        </p:spPr>
      </p:pic>
      <p:sp>
        <p:nvSpPr>
          <p:cNvPr id="269" name="Google Shape;269;p37"/>
          <p:cNvSpPr txBox="1"/>
          <p:nvPr/>
        </p:nvSpPr>
        <p:spPr>
          <a:xfrm>
            <a:off x="4128875" y="2323675"/>
            <a:ext cx="4631100" cy="27324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The app name was changed from Get My Meds to Rx Made Easy.</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Icon saving was changing to shop where the user can look up medications and coupons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My Rx will contain users medications along with the amount of refills left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Tracker app will allow users get notified when medication is ready for pick up </a:t>
            </a:r>
            <a:endParaRPr>
              <a:latin typeface="Lato"/>
              <a:ea typeface="Lato"/>
              <a:cs typeface="Lato"/>
              <a:sym typeface="Lato"/>
            </a:endParaRPr>
          </a:p>
        </p:txBody>
      </p:sp>
      <p:sp>
        <p:nvSpPr>
          <p:cNvPr id="270" name="Google Shape;270;p37"/>
          <p:cNvSpPr txBox="1"/>
          <p:nvPr/>
        </p:nvSpPr>
        <p:spPr>
          <a:xfrm>
            <a:off x="0" y="4539606"/>
            <a:ext cx="15369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7"/>
              </a:rPr>
              <a:t>Rx Made Easy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265500" y="316700"/>
            <a:ext cx="3163500" cy="26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Lato"/>
                <a:ea typeface="Lato"/>
                <a:cs typeface="Lato"/>
                <a:sym typeface="Lato"/>
              </a:rPr>
              <a:t>Hi-Fi InVision Prototype</a:t>
            </a:r>
            <a:endParaRPr sz="2800">
              <a:solidFill>
                <a:srgbClr val="000000"/>
              </a:solidFill>
              <a:latin typeface="Lato"/>
              <a:ea typeface="Lato"/>
              <a:cs typeface="Lato"/>
              <a:sym typeface="Lato"/>
            </a:endParaRPr>
          </a:p>
          <a:p>
            <a:pPr indent="0" lvl="0" marL="0" rtl="0" algn="l">
              <a:spcBef>
                <a:spcPts val="0"/>
              </a:spcBef>
              <a:spcAft>
                <a:spcPts val="0"/>
              </a:spcAft>
              <a:buNone/>
            </a:pPr>
            <a:r>
              <a:t/>
            </a:r>
            <a:endParaRPr sz="2800">
              <a:solidFill>
                <a:srgbClr val="000000"/>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sp>
        <p:nvSpPr>
          <p:cNvPr id="276" name="Google Shape;276;p38"/>
          <p:cNvSpPr txBox="1"/>
          <p:nvPr>
            <p:ph idx="1" type="subTitle"/>
          </p:nvPr>
        </p:nvSpPr>
        <p:spPr>
          <a:xfrm>
            <a:off x="1842700" y="4616350"/>
            <a:ext cx="1723500" cy="3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InVision Prototype </a:t>
            </a:r>
            <a:endParaRPr>
              <a:solidFill>
                <a:schemeClr val="dk2"/>
              </a:solidFill>
            </a:endParaRPr>
          </a:p>
          <a:p>
            <a:pPr indent="0" lvl="0" marL="0" rtl="0" algn="l">
              <a:spcBef>
                <a:spcPts val="0"/>
              </a:spcBef>
              <a:spcAft>
                <a:spcPts val="0"/>
              </a:spcAft>
              <a:buNone/>
            </a:pPr>
            <a:r>
              <a:t/>
            </a:r>
            <a:endParaRPr>
              <a:solidFill>
                <a:schemeClr val="dk2"/>
              </a:solidFill>
            </a:endParaRPr>
          </a:p>
        </p:txBody>
      </p:sp>
      <p:pic>
        <p:nvPicPr>
          <p:cNvPr id="277" name="Google Shape;277;p38"/>
          <p:cNvPicPr preferRelativeResize="0"/>
          <p:nvPr/>
        </p:nvPicPr>
        <p:blipFill>
          <a:blip r:embed="rId4">
            <a:alphaModFix/>
          </a:blip>
          <a:stretch>
            <a:fillRect/>
          </a:stretch>
        </p:blipFill>
        <p:spPr>
          <a:xfrm>
            <a:off x="3812825" y="773525"/>
            <a:ext cx="5348976" cy="3274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2469775" y="426200"/>
            <a:ext cx="5867400" cy="99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Lato"/>
                <a:ea typeface="Lato"/>
                <a:cs typeface="Lato"/>
                <a:sym typeface="Lato"/>
              </a:rPr>
              <a:t>2 Recorded User Tests</a:t>
            </a:r>
            <a:endParaRPr sz="28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83" name="Google Shape;283;p39"/>
          <p:cNvSpPr txBox="1"/>
          <p:nvPr>
            <p:ph idx="1" type="body"/>
          </p:nvPr>
        </p:nvSpPr>
        <p:spPr>
          <a:xfrm>
            <a:off x="2417100" y="1707450"/>
            <a:ext cx="5920200" cy="3014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Arial"/>
                <a:ea typeface="Arial"/>
                <a:cs typeface="Arial"/>
                <a:sym typeface="Arial"/>
              </a:rPr>
              <a:t>User tester 1: </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Kaylie Tesome</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24</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Workers for the government </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Has insurance </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Has had multiple </a:t>
            </a:r>
            <a:r>
              <a:rPr lang="en" sz="1100">
                <a:solidFill>
                  <a:srgbClr val="FFFFFF"/>
                </a:solidFill>
                <a:latin typeface="Arial"/>
                <a:ea typeface="Arial"/>
                <a:cs typeface="Arial"/>
                <a:sym typeface="Arial"/>
              </a:rPr>
              <a:t>experiences</a:t>
            </a:r>
            <a:r>
              <a:rPr lang="en" sz="1100">
                <a:solidFill>
                  <a:srgbClr val="FFFFFF"/>
                </a:solidFill>
                <a:latin typeface="Arial"/>
                <a:ea typeface="Arial"/>
                <a:cs typeface="Arial"/>
                <a:sym typeface="Arial"/>
              </a:rPr>
              <a:t> with prescription management but does not take </a:t>
            </a:r>
            <a:r>
              <a:rPr lang="en" sz="1100">
                <a:solidFill>
                  <a:srgbClr val="FFFFFF"/>
                </a:solidFill>
                <a:latin typeface="Arial"/>
                <a:ea typeface="Arial"/>
                <a:cs typeface="Arial"/>
                <a:sym typeface="Arial"/>
              </a:rPr>
              <a:t>prescribed</a:t>
            </a:r>
            <a:r>
              <a:rPr lang="en" sz="1100">
                <a:solidFill>
                  <a:srgbClr val="FFFFFF"/>
                </a:solidFill>
                <a:latin typeface="Arial"/>
                <a:ea typeface="Arial"/>
                <a:cs typeface="Arial"/>
                <a:sym typeface="Arial"/>
              </a:rPr>
              <a:t> medication on a daily </a:t>
            </a:r>
            <a:endParaRPr sz="1100">
              <a:solidFill>
                <a:srgbClr val="FFFFFF"/>
              </a:solidFill>
              <a:latin typeface="Arial"/>
              <a:ea typeface="Arial"/>
              <a:cs typeface="Arial"/>
              <a:sym typeface="Arial"/>
            </a:endParaRPr>
          </a:p>
          <a:p>
            <a:pPr indent="0" lvl="0" marL="0" rtl="0" algn="l">
              <a:spcBef>
                <a:spcPts val="0"/>
              </a:spcBef>
              <a:spcAft>
                <a:spcPts val="0"/>
              </a:spcAft>
              <a:buNone/>
            </a:pPr>
            <a:r>
              <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User tester 2:</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Kelsey</a:t>
            </a:r>
            <a:r>
              <a:rPr lang="en" sz="1100">
                <a:solidFill>
                  <a:srgbClr val="FFFFFF"/>
                </a:solidFill>
                <a:latin typeface="Arial"/>
                <a:ea typeface="Arial"/>
                <a:cs typeface="Arial"/>
                <a:sym typeface="Arial"/>
              </a:rPr>
              <a:t> Jones </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25</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Works in HR</a:t>
            </a:r>
            <a:br>
              <a:rPr lang="en" sz="1100">
                <a:solidFill>
                  <a:srgbClr val="FFFFFF"/>
                </a:solidFill>
                <a:latin typeface="Arial"/>
                <a:ea typeface="Arial"/>
                <a:cs typeface="Arial"/>
                <a:sym typeface="Arial"/>
              </a:rPr>
            </a:br>
            <a:r>
              <a:rPr lang="en" sz="1100">
                <a:solidFill>
                  <a:srgbClr val="FFFFFF"/>
                </a:solidFill>
                <a:latin typeface="Arial"/>
                <a:ea typeface="Arial"/>
                <a:cs typeface="Arial"/>
                <a:sym typeface="Arial"/>
              </a:rPr>
              <a:t>Has insurance </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Arial"/>
                <a:ea typeface="Arial"/>
                <a:cs typeface="Arial"/>
                <a:sym typeface="Arial"/>
              </a:rPr>
              <a:t>Has had multiple </a:t>
            </a:r>
            <a:r>
              <a:rPr lang="en" sz="1100">
                <a:solidFill>
                  <a:srgbClr val="FFFFFF"/>
                </a:solidFill>
                <a:latin typeface="Arial"/>
                <a:ea typeface="Arial"/>
                <a:cs typeface="Arial"/>
                <a:sym typeface="Arial"/>
              </a:rPr>
              <a:t>experiences</a:t>
            </a:r>
            <a:r>
              <a:rPr lang="en" sz="1100">
                <a:solidFill>
                  <a:srgbClr val="FFFFFF"/>
                </a:solidFill>
                <a:latin typeface="Arial"/>
                <a:ea typeface="Arial"/>
                <a:cs typeface="Arial"/>
                <a:sym typeface="Arial"/>
              </a:rPr>
              <a:t> with prescription management but does take </a:t>
            </a:r>
            <a:r>
              <a:rPr lang="en" sz="1100">
                <a:solidFill>
                  <a:srgbClr val="FFFFFF"/>
                </a:solidFill>
                <a:latin typeface="Arial"/>
                <a:ea typeface="Arial"/>
                <a:cs typeface="Arial"/>
                <a:sym typeface="Arial"/>
              </a:rPr>
              <a:t>prescribed</a:t>
            </a:r>
            <a:r>
              <a:rPr lang="en" sz="1100">
                <a:solidFill>
                  <a:srgbClr val="FFFFFF"/>
                </a:solidFill>
                <a:latin typeface="Arial"/>
                <a:ea typeface="Arial"/>
                <a:cs typeface="Arial"/>
                <a:sym typeface="Arial"/>
              </a:rPr>
              <a:t> medication on a daily and has to deal with refill complications. </a:t>
            </a:r>
            <a:endParaRPr sz="1100">
              <a:solidFill>
                <a:srgbClr val="FFFFFF"/>
              </a:solidFill>
              <a:latin typeface="Arial"/>
              <a:ea typeface="Arial"/>
              <a:cs typeface="Arial"/>
              <a:sym typeface="Arial"/>
            </a:endParaRPr>
          </a:p>
          <a:p>
            <a:pPr indent="0" lvl="0" marL="0" rtl="0" algn="l">
              <a:spcBef>
                <a:spcPts val="0"/>
              </a:spcBef>
              <a:spcAft>
                <a:spcPts val="0"/>
              </a:spcAft>
              <a:buNone/>
            </a:pPr>
            <a:r>
              <a:t/>
            </a:r>
            <a:endParaRPr sz="1100">
              <a:solidFill>
                <a:srgbClr val="FFFFFF"/>
              </a:solidFill>
              <a:latin typeface="Arial"/>
              <a:ea typeface="Arial"/>
              <a:cs typeface="Arial"/>
              <a:sym typeface="Arial"/>
            </a:endParaRPr>
          </a:p>
          <a:p>
            <a:pPr indent="0" lvl="0" marL="0" rtl="0" algn="l">
              <a:spcBef>
                <a:spcPts val="0"/>
              </a:spcBef>
              <a:spcAft>
                <a:spcPts val="1600"/>
              </a:spcAft>
              <a:buNone/>
            </a:pPr>
            <a:r>
              <a:t/>
            </a:r>
            <a:endParaRPr>
              <a:solidFill>
                <a:srgbClr val="FFFFFF"/>
              </a:solidFill>
            </a:endParaRPr>
          </a:p>
        </p:txBody>
      </p:sp>
      <p:sp>
        <p:nvSpPr>
          <p:cNvPr id="284" name="Google Shape;284;p39"/>
          <p:cNvSpPr txBox="1"/>
          <p:nvPr/>
        </p:nvSpPr>
        <p:spPr>
          <a:xfrm>
            <a:off x="0" y="4422525"/>
            <a:ext cx="19215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hlinkClick r:id="rId3"/>
              </a:rPr>
              <a:t>Usability test recordings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9450" y="1318650"/>
            <a:ext cx="3480000" cy="5352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endParaRPr/>
          </a:p>
        </p:txBody>
      </p:sp>
      <p:sp>
        <p:nvSpPr>
          <p:cNvPr id="145" name="Google Shape;145;p22"/>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People have </a:t>
            </a:r>
            <a:r>
              <a:rPr b="1" lang="en" sz="1400"/>
              <a:t>trouble managing  their prescription medications. </a:t>
            </a:r>
            <a:endParaRPr b="1" sz="1400"/>
          </a:p>
        </p:txBody>
      </p:sp>
      <p:sp>
        <p:nvSpPr>
          <p:cNvPr id="146" name="Google Shape;146;p22"/>
          <p:cNvSpPr txBox="1"/>
          <p:nvPr>
            <p:ph idx="2" type="body"/>
          </p:nvPr>
        </p:nvSpPr>
        <p:spPr>
          <a:xfrm>
            <a:off x="4687550" y="2078875"/>
            <a:ext cx="4042500" cy="215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Rx Made </a:t>
            </a:r>
            <a:r>
              <a:rPr b="1" lang="en" sz="1400"/>
              <a:t>Easy is an app that would help people track their medication. This app will have a search tool to find near pharmacys where the user can set up an account and track every  medication prescribed along with refills and pick up. </a:t>
            </a:r>
            <a:endParaRPr b="1" sz="1400"/>
          </a:p>
        </p:txBody>
      </p:sp>
      <p:sp>
        <p:nvSpPr>
          <p:cNvPr id="147" name="Google Shape;147;p22"/>
          <p:cNvSpPr txBox="1"/>
          <p:nvPr>
            <p:ph type="title"/>
          </p:nvPr>
        </p:nvSpPr>
        <p:spPr>
          <a:xfrm>
            <a:off x="4687550" y="1318650"/>
            <a:ext cx="3774300" cy="535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Solution </a:t>
            </a: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265500" y="316700"/>
            <a:ext cx="3163500" cy="26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Lato"/>
                <a:ea typeface="Lato"/>
                <a:cs typeface="Lato"/>
                <a:sym typeface="Lato"/>
              </a:rPr>
              <a:t>Key Learning from User Test</a:t>
            </a:r>
            <a:endParaRPr sz="2800">
              <a:solidFill>
                <a:srgbClr val="000000"/>
              </a:solidFill>
              <a:latin typeface="Lato"/>
              <a:ea typeface="Lato"/>
              <a:cs typeface="Lato"/>
              <a:sym typeface="Lato"/>
            </a:endParaRPr>
          </a:p>
          <a:p>
            <a:pPr indent="0" lvl="0" marL="0" rtl="0" algn="l">
              <a:spcBef>
                <a:spcPts val="0"/>
              </a:spcBef>
              <a:spcAft>
                <a:spcPts val="0"/>
              </a:spcAft>
              <a:buNone/>
            </a:pPr>
            <a:r>
              <a:t/>
            </a:r>
            <a:endParaRPr sz="2800">
              <a:solidFill>
                <a:srgbClr val="000000"/>
              </a:solidFill>
              <a:latin typeface="Lato"/>
              <a:ea typeface="Lato"/>
              <a:cs typeface="Lato"/>
              <a:sym typeface="Lato"/>
            </a:endParaRPr>
          </a:p>
        </p:txBody>
      </p:sp>
      <p:sp>
        <p:nvSpPr>
          <p:cNvPr id="290" name="Google Shape;290;p40"/>
          <p:cNvSpPr txBox="1"/>
          <p:nvPr>
            <p:ph idx="2" type="body"/>
          </p:nvPr>
        </p:nvSpPr>
        <p:spPr>
          <a:xfrm>
            <a:off x="3839250" y="560275"/>
            <a:ext cx="4851600" cy="3590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Dummy texts are very important and needed to be clarified in search bars </a:t>
            </a:r>
            <a:endParaRPr sz="1400"/>
          </a:p>
          <a:p>
            <a:pPr indent="-317500" lvl="0" marL="457200" rtl="0" algn="l">
              <a:spcBef>
                <a:spcPts val="0"/>
              </a:spcBef>
              <a:spcAft>
                <a:spcPts val="0"/>
              </a:spcAft>
              <a:buSzPts val="1400"/>
              <a:buChar char="❏"/>
            </a:pPr>
            <a:r>
              <a:rPr lang="en" sz="1400"/>
              <a:t>Icon tools that lead to main pages need to be </a:t>
            </a:r>
            <a:r>
              <a:rPr lang="en" sz="1400"/>
              <a:t>accessible</a:t>
            </a:r>
            <a:r>
              <a:rPr lang="en" sz="1400"/>
              <a:t> </a:t>
            </a:r>
            <a:endParaRPr sz="1400"/>
          </a:p>
          <a:p>
            <a:pPr indent="-317500" lvl="0" marL="457200" rtl="0" algn="l">
              <a:spcBef>
                <a:spcPts val="0"/>
              </a:spcBef>
              <a:spcAft>
                <a:spcPts val="0"/>
              </a:spcAft>
              <a:buSzPts val="1400"/>
              <a:buChar char="❏"/>
            </a:pPr>
            <a:r>
              <a:rPr lang="en" sz="1400"/>
              <a:t>Redundant</a:t>
            </a:r>
            <a:r>
              <a:rPr lang="en" sz="1400"/>
              <a:t> pages that </a:t>
            </a:r>
            <a:r>
              <a:rPr lang="en" sz="1400"/>
              <a:t>double</a:t>
            </a:r>
            <a:r>
              <a:rPr lang="en" sz="1400"/>
              <a:t> </a:t>
            </a:r>
            <a:r>
              <a:rPr lang="en" sz="1400"/>
              <a:t>confirm actions can be more confusing </a:t>
            </a:r>
            <a:endParaRPr sz="1400"/>
          </a:p>
          <a:p>
            <a:pPr indent="-317500" lvl="0" marL="457200" rtl="0" algn="l">
              <a:spcBef>
                <a:spcPts val="0"/>
              </a:spcBef>
              <a:spcAft>
                <a:spcPts val="0"/>
              </a:spcAft>
              <a:buSzPts val="1400"/>
              <a:buChar char="❏"/>
            </a:pPr>
            <a:r>
              <a:rPr lang="en" sz="1400"/>
              <a:t>A feature to go back after a task is completed needs to be added </a:t>
            </a:r>
            <a:endParaRPr sz="1400"/>
          </a:p>
          <a:p>
            <a:pPr indent="-317500" lvl="0" marL="457200" rtl="0" algn="l">
              <a:spcBef>
                <a:spcPts val="0"/>
              </a:spcBef>
              <a:spcAft>
                <a:spcPts val="0"/>
              </a:spcAft>
              <a:buSzPts val="1400"/>
              <a:buChar char="❏"/>
            </a:pPr>
            <a:r>
              <a:rPr lang="en" sz="1400"/>
              <a:t>Action keays need to be bold </a:t>
            </a:r>
            <a:endParaRPr sz="1400"/>
          </a:p>
          <a:p>
            <a:pPr indent="-317500" lvl="0" marL="457200" rtl="0" algn="l">
              <a:spcBef>
                <a:spcPts val="0"/>
              </a:spcBef>
              <a:spcAft>
                <a:spcPts val="0"/>
              </a:spcAft>
              <a:buSzPts val="1400"/>
              <a:buChar char="❏"/>
            </a:pPr>
            <a:r>
              <a:rPr lang="en" sz="1400"/>
              <a:t>Background layout needs to be less distracting to texts </a:t>
            </a:r>
            <a:endParaRPr sz="1400"/>
          </a:p>
          <a:p>
            <a:pPr indent="-317500" lvl="0" marL="457200" rtl="0" algn="l">
              <a:spcBef>
                <a:spcPts val="0"/>
              </a:spcBef>
              <a:spcAft>
                <a:spcPts val="0"/>
              </a:spcAft>
              <a:buSzPts val="1400"/>
              <a:buChar char="❏"/>
            </a:pPr>
            <a:r>
              <a:rPr lang="en" sz="1400"/>
              <a:t>Introduction page was misleading with information bars that look clickable or may lead to another page for more information </a:t>
            </a:r>
            <a:endParaRPr sz="1400"/>
          </a:p>
        </p:txBody>
      </p:sp>
      <p:pic>
        <p:nvPicPr>
          <p:cNvPr id="291" name="Google Shape;291;p40"/>
          <p:cNvPicPr preferRelativeResize="0"/>
          <p:nvPr/>
        </p:nvPicPr>
        <p:blipFill>
          <a:blip r:embed="rId3">
            <a:alphaModFix/>
          </a:blip>
          <a:stretch>
            <a:fillRect/>
          </a:stretch>
        </p:blipFill>
        <p:spPr>
          <a:xfrm>
            <a:off x="2554250" y="1453976"/>
            <a:ext cx="1113413" cy="1979400"/>
          </a:xfrm>
          <a:prstGeom prst="rect">
            <a:avLst/>
          </a:prstGeom>
          <a:noFill/>
          <a:ln>
            <a:noFill/>
          </a:ln>
        </p:spPr>
      </p:pic>
      <p:pic>
        <p:nvPicPr>
          <p:cNvPr id="292" name="Google Shape;292;p40"/>
          <p:cNvPicPr preferRelativeResize="0"/>
          <p:nvPr/>
        </p:nvPicPr>
        <p:blipFill>
          <a:blip r:embed="rId4">
            <a:alphaModFix/>
          </a:blip>
          <a:stretch>
            <a:fillRect/>
          </a:stretch>
        </p:blipFill>
        <p:spPr>
          <a:xfrm>
            <a:off x="1334575" y="3113975"/>
            <a:ext cx="1113400" cy="2029525"/>
          </a:xfrm>
          <a:prstGeom prst="rect">
            <a:avLst/>
          </a:prstGeom>
          <a:noFill/>
          <a:ln>
            <a:noFill/>
          </a:ln>
        </p:spPr>
      </p:pic>
      <p:pic>
        <p:nvPicPr>
          <p:cNvPr id="293" name="Google Shape;293;p40"/>
          <p:cNvPicPr preferRelativeResize="0"/>
          <p:nvPr/>
        </p:nvPicPr>
        <p:blipFill>
          <a:blip r:embed="rId5">
            <a:alphaModFix/>
          </a:blip>
          <a:stretch>
            <a:fillRect/>
          </a:stretch>
        </p:blipFill>
        <p:spPr>
          <a:xfrm>
            <a:off x="68700" y="1453979"/>
            <a:ext cx="1113400" cy="19793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265500" y="316700"/>
            <a:ext cx="3163500" cy="26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Lato"/>
                <a:ea typeface="Lato"/>
                <a:cs typeface="Lato"/>
                <a:sym typeface="Lato"/>
              </a:rPr>
              <a:t>Iterations Made Based on User Test</a:t>
            </a:r>
            <a:endParaRPr sz="2800">
              <a:solidFill>
                <a:srgbClr val="000000"/>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99" name="Google Shape;299;p41"/>
          <p:cNvSpPr txBox="1"/>
          <p:nvPr>
            <p:ph idx="1" type="subTitle"/>
          </p:nvPr>
        </p:nvSpPr>
        <p:spPr>
          <a:xfrm>
            <a:off x="265500" y="3009000"/>
            <a:ext cx="31635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txBox="1"/>
          <p:nvPr>
            <p:ph idx="2" type="body"/>
          </p:nvPr>
        </p:nvSpPr>
        <p:spPr>
          <a:xfrm>
            <a:off x="4293725" y="1213600"/>
            <a:ext cx="4407300" cy="3158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Solid</a:t>
            </a:r>
            <a:r>
              <a:rPr lang="en"/>
              <a:t> </a:t>
            </a:r>
            <a:r>
              <a:rPr lang="en"/>
              <a:t>backgrounds for better visual </a:t>
            </a:r>
            <a:endParaRPr/>
          </a:p>
          <a:p>
            <a:pPr indent="-342900" lvl="0" marL="457200" rtl="0" algn="l">
              <a:spcBef>
                <a:spcPts val="0"/>
              </a:spcBef>
              <a:spcAft>
                <a:spcPts val="0"/>
              </a:spcAft>
              <a:buSzPts val="1800"/>
              <a:buChar char="❏"/>
            </a:pPr>
            <a:r>
              <a:rPr lang="en"/>
              <a:t>Dummy testes in search bars </a:t>
            </a:r>
            <a:endParaRPr/>
          </a:p>
          <a:p>
            <a:pPr indent="-342900" lvl="0" marL="457200" rtl="0" algn="l">
              <a:spcBef>
                <a:spcPts val="0"/>
              </a:spcBef>
              <a:spcAft>
                <a:spcPts val="0"/>
              </a:spcAft>
              <a:buSzPts val="1800"/>
              <a:buChar char="❏"/>
            </a:pPr>
            <a:r>
              <a:rPr lang="en"/>
              <a:t>Added locations to paint a better user experience</a:t>
            </a:r>
            <a:endParaRPr/>
          </a:p>
          <a:p>
            <a:pPr indent="-342900" lvl="0" marL="457200" rtl="0" algn="l">
              <a:spcBef>
                <a:spcPts val="0"/>
              </a:spcBef>
              <a:spcAft>
                <a:spcPts val="0"/>
              </a:spcAft>
              <a:buSzPts val="1800"/>
              <a:buChar char="❏"/>
            </a:pPr>
            <a:r>
              <a:rPr lang="en"/>
              <a:t>Defined action icons </a:t>
            </a:r>
            <a:endParaRPr/>
          </a:p>
          <a:p>
            <a:pPr indent="-342900" lvl="0" marL="457200" rtl="0" algn="l">
              <a:spcBef>
                <a:spcPts val="0"/>
              </a:spcBef>
              <a:spcAft>
                <a:spcPts val="0"/>
              </a:spcAft>
              <a:buSzPts val="1800"/>
              <a:buChar char="❏"/>
            </a:pPr>
            <a:r>
              <a:rPr lang="en"/>
              <a:t>Bolded and colored text for legibility </a:t>
            </a:r>
            <a:endParaRPr/>
          </a:p>
          <a:p>
            <a:pPr indent="-342900" lvl="0" marL="457200" rtl="0" algn="l">
              <a:spcBef>
                <a:spcPts val="0"/>
              </a:spcBef>
              <a:spcAft>
                <a:spcPts val="0"/>
              </a:spcAft>
              <a:buSzPts val="1800"/>
              <a:buChar char="❏"/>
            </a:pPr>
            <a:r>
              <a:rPr lang="en"/>
              <a:t>Clear and concise texts </a:t>
            </a:r>
            <a:endParaRPr/>
          </a:p>
        </p:txBody>
      </p:sp>
      <p:pic>
        <p:nvPicPr>
          <p:cNvPr id="301" name="Google Shape;301;p41"/>
          <p:cNvPicPr preferRelativeResize="0"/>
          <p:nvPr/>
        </p:nvPicPr>
        <p:blipFill>
          <a:blip r:embed="rId3">
            <a:alphaModFix/>
          </a:blip>
          <a:stretch>
            <a:fillRect/>
          </a:stretch>
        </p:blipFill>
        <p:spPr>
          <a:xfrm>
            <a:off x="118675" y="1989100"/>
            <a:ext cx="1708814" cy="3008999"/>
          </a:xfrm>
          <a:prstGeom prst="rect">
            <a:avLst/>
          </a:prstGeom>
          <a:noFill/>
          <a:ln>
            <a:noFill/>
          </a:ln>
        </p:spPr>
      </p:pic>
      <p:pic>
        <p:nvPicPr>
          <p:cNvPr id="302" name="Google Shape;302;p41"/>
          <p:cNvPicPr preferRelativeResize="0"/>
          <p:nvPr/>
        </p:nvPicPr>
        <p:blipFill>
          <a:blip r:embed="rId4">
            <a:alphaModFix/>
          </a:blip>
          <a:stretch>
            <a:fillRect/>
          </a:stretch>
        </p:blipFill>
        <p:spPr>
          <a:xfrm>
            <a:off x="1960071" y="1974632"/>
            <a:ext cx="1708825" cy="3037931"/>
          </a:xfrm>
          <a:prstGeom prst="rect">
            <a:avLst/>
          </a:prstGeom>
          <a:noFill/>
          <a:ln>
            <a:noFill/>
          </a:ln>
        </p:spPr>
      </p:pic>
      <p:sp>
        <p:nvSpPr>
          <p:cNvPr id="303" name="Google Shape;303;p41"/>
          <p:cNvSpPr txBox="1"/>
          <p:nvPr/>
        </p:nvSpPr>
        <p:spPr>
          <a:xfrm>
            <a:off x="6664550" y="4581775"/>
            <a:ext cx="23700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hlinkClick r:id="rId5">
                  <a:extLst>
                    <a:ext uri="{A12FA001-AC4F-418D-AE19-62706E023703}">
                      <ahyp:hlinkClr val="tx"/>
                    </a:ext>
                  </a:extLst>
                </a:hlinkClick>
              </a:rPr>
              <a:t>Iterations made to frames </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265500" y="316700"/>
            <a:ext cx="3163500" cy="26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800">
                <a:solidFill>
                  <a:srgbClr val="000000"/>
                </a:solidFill>
                <a:latin typeface="Nunito"/>
                <a:ea typeface="Nunito"/>
                <a:cs typeface="Nunito"/>
                <a:sym typeface="Nunito"/>
              </a:rPr>
              <a:t>Guerilla Testing Plan &amp; Notes</a:t>
            </a:r>
            <a:endParaRPr b="0" sz="2800">
              <a:solidFill>
                <a:srgbClr val="000000"/>
              </a:solidFill>
              <a:latin typeface="Nunito"/>
              <a:ea typeface="Nunito"/>
              <a:cs typeface="Nunito"/>
              <a:sym typeface="Nunito"/>
            </a:endParaRPr>
          </a:p>
          <a:p>
            <a:pPr indent="0" lvl="0" marL="0" rtl="0" algn="l">
              <a:spcBef>
                <a:spcPts val="0"/>
              </a:spcBef>
              <a:spcAft>
                <a:spcPts val="0"/>
              </a:spcAft>
              <a:buNone/>
            </a:pPr>
            <a:r>
              <a:t/>
            </a:r>
            <a:endParaRPr/>
          </a:p>
        </p:txBody>
      </p:sp>
      <p:sp>
        <p:nvSpPr>
          <p:cNvPr id="309" name="Google Shape;309;p42"/>
          <p:cNvSpPr txBox="1"/>
          <p:nvPr>
            <p:ph idx="1" type="subTitle"/>
          </p:nvPr>
        </p:nvSpPr>
        <p:spPr>
          <a:xfrm>
            <a:off x="924900" y="4327850"/>
            <a:ext cx="2808000" cy="7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0000"/>
                </a:solidFill>
                <a:hlinkClick r:id="rId3">
                  <a:extLst>
                    <a:ext uri="{A12FA001-AC4F-418D-AE19-62706E023703}">
                      <ahyp:hlinkClr val="tx"/>
                    </a:ext>
                  </a:extLst>
                </a:hlinkClick>
              </a:rPr>
              <a:t>Guerrilla Testing Plan &amp; Notes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310" name="Google Shape;310;p42"/>
          <p:cNvSpPr txBox="1"/>
          <p:nvPr>
            <p:ph idx="2" type="body"/>
          </p:nvPr>
        </p:nvSpPr>
        <p:spPr>
          <a:xfrm>
            <a:off x="4283675" y="992575"/>
            <a:ext cx="4407300" cy="3158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Guerilla testing are done </a:t>
            </a:r>
            <a:r>
              <a:rPr lang="en"/>
              <a:t>through</a:t>
            </a:r>
            <a:r>
              <a:rPr lang="en"/>
              <a:t> zoom </a:t>
            </a:r>
            <a:endParaRPr/>
          </a:p>
          <a:p>
            <a:pPr indent="-342900" lvl="0" marL="457200" rtl="0" algn="l">
              <a:spcBef>
                <a:spcPts val="0"/>
              </a:spcBef>
              <a:spcAft>
                <a:spcPts val="0"/>
              </a:spcAft>
              <a:buSzPts val="1800"/>
              <a:buChar char="❏"/>
            </a:pPr>
            <a:r>
              <a:rPr lang="en"/>
              <a:t>I made sure that the user testers  have had </a:t>
            </a:r>
            <a:r>
              <a:rPr lang="en"/>
              <a:t>experiences</a:t>
            </a:r>
            <a:r>
              <a:rPr lang="en"/>
              <a:t> with managing </a:t>
            </a:r>
            <a:r>
              <a:rPr lang="en"/>
              <a:t>prescriptions</a:t>
            </a:r>
            <a:endParaRPr/>
          </a:p>
          <a:p>
            <a:pPr indent="-342900" lvl="0" marL="457200" rtl="0" algn="l">
              <a:spcBef>
                <a:spcPts val="0"/>
              </a:spcBef>
              <a:spcAft>
                <a:spcPts val="0"/>
              </a:spcAft>
              <a:buSzPts val="1800"/>
              <a:buChar char="❏"/>
            </a:pPr>
            <a:r>
              <a:rPr lang="en"/>
              <a:t>Users are encouraged to use complete tasks to their best judgement and ask questions </a:t>
            </a:r>
            <a:endParaRPr/>
          </a:p>
          <a:p>
            <a:pPr indent="-342900" lvl="0" marL="457200" rtl="0" algn="l">
              <a:spcBef>
                <a:spcPts val="0"/>
              </a:spcBef>
              <a:spcAft>
                <a:spcPts val="0"/>
              </a:spcAft>
              <a:buSzPts val="1800"/>
              <a:buChar char="❏"/>
            </a:pPr>
            <a:r>
              <a:rPr lang="en"/>
              <a:t>Feed backs and speaking through thought process is encouraged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924300" y="192050"/>
            <a:ext cx="7512300" cy="90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800">
                <a:solidFill>
                  <a:srgbClr val="000000"/>
                </a:solidFill>
                <a:latin typeface="Nunito"/>
                <a:ea typeface="Nunito"/>
                <a:cs typeface="Nunito"/>
                <a:sym typeface="Nunito"/>
              </a:rPr>
              <a:t>iOS Prototype</a:t>
            </a:r>
            <a:endParaRPr b="0" sz="2800">
              <a:solidFill>
                <a:srgbClr val="000000"/>
              </a:solidFill>
              <a:latin typeface="Nunito"/>
              <a:ea typeface="Nunito"/>
              <a:cs typeface="Nunito"/>
              <a:sym typeface="Nunito"/>
            </a:endParaRPr>
          </a:p>
          <a:p>
            <a:pPr indent="0" lvl="0" marL="0" rtl="0" algn="ctr">
              <a:spcBef>
                <a:spcPts val="0"/>
              </a:spcBef>
              <a:spcAft>
                <a:spcPts val="0"/>
              </a:spcAft>
              <a:buNone/>
            </a:pPr>
            <a:r>
              <a:t/>
            </a:r>
            <a:endParaRPr/>
          </a:p>
        </p:txBody>
      </p:sp>
      <p:pic>
        <p:nvPicPr>
          <p:cNvPr id="316" name="Google Shape;316;p43"/>
          <p:cNvPicPr preferRelativeResize="0"/>
          <p:nvPr/>
        </p:nvPicPr>
        <p:blipFill>
          <a:blip r:embed="rId3">
            <a:alphaModFix/>
          </a:blip>
          <a:stretch>
            <a:fillRect/>
          </a:stretch>
        </p:blipFill>
        <p:spPr>
          <a:xfrm>
            <a:off x="455175" y="1294463"/>
            <a:ext cx="1589300" cy="3489236"/>
          </a:xfrm>
          <a:prstGeom prst="rect">
            <a:avLst/>
          </a:prstGeom>
          <a:noFill/>
          <a:ln>
            <a:noFill/>
          </a:ln>
        </p:spPr>
      </p:pic>
      <p:pic>
        <p:nvPicPr>
          <p:cNvPr id="317" name="Google Shape;317;p43"/>
          <p:cNvPicPr preferRelativeResize="0"/>
          <p:nvPr/>
        </p:nvPicPr>
        <p:blipFill rotWithShape="1">
          <a:blip r:embed="rId4">
            <a:alphaModFix/>
          </a:blip>
          <a:srcRect b="4689" l="0" r="7364" t="0"/>
          <a:stretch/>
        </p:blipFill>
        <p:spPr>
          <a:xfrm>
            <a:off x="6714475" y="1294450"/>
            <a:ext cx="1722129" cy="3489225"/>
          </a:xfrm>
          <a:prstGeom prst="rect">
            <a:avLst/>
          </a:prstGeom>
          <a:noFill/>
          <a:ln>
            <a:noFill/>
          </a:ln>
        </p:spPr>
      </p:pic>
      <p:pic>
        <p:nvPicPr>
          <p:cNvPr id="318" name="Google Shape;318;p43"/>
          <p:cNvPicPr preferRelativeResize="0"/>
          <p:nvPr/>
        </p:nvPicPr>
        <p:blipFill>
          <a:blip r:embed="rId5">
            <a:alphaModFix/>
          </a:blip>
          <a:stretch>
            <a:fillRect/>
          </a:stretch>
        </p:blipFill>
        <p:spPr>
          <a:xfrm>
            <a:off x="4660063" y="1309988"/>
            <a:ext cx="1589300" cy="3458156"/>
          </a:xfrm>
          <a:prstGeom prst="rect">
            <a:avLst/>
          </a:prstGeom>
          <a:noFill/>
          <a:ln>
            <a:noFill/>
          </a:ln>
        </p:spPr>
      </p:pic>
      <p:pic>
        <p:nvPicPr>
          <p:cNvPr id="319" name="Google Shape;319;p43"/>
          <p:cNvPicPr preferRelativeResize="0"/>
          <p:nvPr/>
        </p:nvPicPr>
        <p:blipFill>
          <a:blip r:embed="rId6">
            <a:alphaModFix/>
          </a:blip>
          <a:stretch>
            <a:fillRect/>
          </a:stretch>
        </p:blipFill>
        <p:spPr>
          <a:xfrm>
            <a:off x="2533101" y="1294450"/>
            <a:ext cx="1638348" cy="3489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265500" y="316700"/>
            <a:ext cx="3163500" cy="26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800">
                <a:solidFill>
                  <a:srgbClr val="000000"/>
                </a:solidFill>
                <a:latin typeface="Nunito"/>
                <a:ea typeface="Nunito"/>
                <a:cs typeface="Nunito"/>
                <a:sym typeface="Nunito"/>
              </a:rPr>
              <a:t>Final Thoughts / Conclusion</a:t>
            </a:r>
            <a:endParaRPr b="0" sz="2800">
              <a:solidFill>
                <a:srgbClr val="000000"/>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325" name="Google Shape;325;p44"/>
          <p:cNvSpPr txBox="1"/>
          <p:nvPr>
            <p:ph idx="2" type="body"/>
          </p:nvPr>
        </p:nvSpPr>
        <p:spPr>
          <a:xfrm>
            <a:off x="4283675" y="992575"/>
            <a:ext cx="4407300" cy="315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Over all this </a:t>
            </a:r>
            <a:r>
              <a:rPr lang="en"/>
              <a:t>project</a:t>
            </a:r>
            <a:r>
              <a:rPr lang="en"/>
              <a:t> was </a:t>
            </a:r>
            <a:r>
              <a:rPr lang="en"/>
              <a:t>intuitive</a:t>
            </a:r>
            <a:r>
              <a:rPr lang="en"/>
              <a:t> and challenging in </a:t>
            </a:r>
            <a:r>
              <a:rPr lang="en"/>
              <a:t>rewarding</a:t>
            </a:r>
            <a:r>
              <a:rPr lang="en"/>
              <a:t> ways. This project sparked great </a:t>
            </a:r>
            <a:r>
              <a:rPr lang="en"/>
              <a:t>conversation</a:t>
            </a:r>
            <a:r>
              <a:rPr lang="en"/>
              <a:t> with my group and I. We discussed our finding and how to </a:t>
            </a:r>
            <a:r>
              <a:rPr lang="en"/>
              <a:t>organize key features. We discussed our own opinions and shared research findings. I’m pleased with our work and had a great time sharing ideas. </a:t>
            </a:r>
            <a:endParaRPr/>
          </a:p>
        </p:txBody>
      </p:sp>
      <p:sp>
        <p:nvSpPr>
          <p:cNvPr id="326" name="Google Shape;326;p44"/>
          <p:cNvSpPr txBox="1"/>
          <p:nvPr/>
        </p:nvSpPr>
        <p:spPr>
          <a:xfrm>
            <a:off x="1046300" y="4221025"/>
            <a:ext cx="14028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hlinkClick r:id="rId3"/>
              </a:rPr>
              <a:t>Group folder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219550" y="195325"/>
            <a:ext cx="3703800" cy="7077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0"/>
              </a:spcAft>
              <a:buNone/>
            </a:pPr>
            <a:r>
              <a:rPr lang="en"/>
              <a:t>Interview  </a:t>
            </a:r>
            <a:endParaRPr/>
          </a:p>
        </p:txBody>
      </p:sp>
      <p:sp>
        <p:nvSpPr>
          <p:cNvPr id="153" name="Google Shape;153;p23"/>
          <p:cNvSpPr txBox="1"/>
          <p:nvPr>
            <p:ph idx="2" type="body"/>
          </p:nvPr>
        </p:nvSpPr>
        <p:spPr>
          <a:xfrm>
            <a:off x="2501900" y="4402525"/>
            <a:ext cx="1917300" cy="5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Interview Questions </a:t>
            </a: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4" name="Google Shape;154;p23"/>
          <p:cNvSpPr txBox="1"/>
          <p:nvPr>
            <p:ph idx="1" type="subTitle"/>
          </p:nvPr>
        </p:nvSpPr>
        <p:spPr>
          <a:xfrm>
            <a:off x="379075" y="1573550"/>
            <a:ext cx="3544200" cy="23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team conducted a total of 6 interviews. In </a:t>
            </a:r>
            <a:r>
              <a:rPr b="1" lang="en"/>
              <a:t>those</a:t>
            </a:r>
            <a:r>
              <a:rPr b="1" lang="en"/>
              <a:t> interviews we hoped to find common </a:t>
            </a:r>
            <a:r>
              <a:rPr b="1" lang="en"/>
              <a:t>struggles</a:t>
            </a:r>
            <a:r>
              <a:rPr b="1" lang="en"/>
              <a:t> that people faced when it comes to </a:t>
            </a:r>
            <a:r>
              <a:rPr b="1" lang="en"/>
              <a:t>prescription</a:t>
            </a:r>
            <a:r>
              <a:rPr b="1" lang="en"/>
              <a:t> </a:t>
            </a:r>
            <a:r>
              <a:rPr b="1" lang="en"/>
              <a:t>management. </a:t>
            </a:r>
            <a:r>
              <a:rPr b="1" lang="en"/>
              <a:t> </a:t>
            </a:r>
            <a:endParaRPr b="1"/>
          </a:p>
        </p:txBody>
      </p:sp>
      <p:sp>
        <p:nvSpPr>
          <p:cNvPr id="155" name="Google Shape;155;p23"/>
          <p:cNvSpPr txBox="1"/>
          <p:nvPr/>
        </p:nvSpPr>
        <p:spPr>
          <a:xfrm>
            <a:off x="4703400" y="784725"/>
            <a:ext cx="4160700" cy="36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interviews conducted </a:t>
            </a:r>
            <a:r>
              <a:rPr lang="en">
                <a:latin typeface="Lato"/>
                <a:ea typeface="Lato"/>
                <a:cs typeface="Lato"/>
                <a:sym typeface="Lato"/>
              </a:rPr>
              <a:t>brought</a:t>
            </a:r>
            <a:r>
              <a:rPr lang="en">
                <a:latin typeface="Lato"/>
                <a:ea typeface="Lato"/>
                <a:cs typeface="Lato"/>
                <a:sym typeface="Lato"/>
              </a:rPr>
              <a:t> in </a:t>
            </a:r>
            <a:r>
              <a:rPr lang="en">
                <a:latin typeface="Lato"/>
                <a:ea typeface="Lato"/>
                <a:cs typeface="Lato"/>
                <a:sym typeface="Lato"/>
              </a:rPr>
              <a:t>perspective</a:t>
            </a:r>
            <a:r>
              <a:rPr lang="en">
                <a:latin typeface="Lato"/>
                <a:ea typeface="Lato"/>
                <a:cs typeface="Lato"/>
                <a:sym typeface="Lato"/>
              </a:rPr>
              <a:t> that was </a:t>
            </a:r>
            <a:r>
              <a:rPr lang="en">
                <a:latin typeface="Lato"/>
                <a:ea typeface="Lato"/>
                <a:cs typeface="Lato"/>
                <a:sym typeface="Lato"/>
              </a:rPr>
              <a:t>necessary</a:t>
            </a:r>
            <a:r>
              <a:rPr lang="en">
                <a:latin typeface="Lato"/>
                <a:ea typeface="Lato"/>
                <a:cs typeface="Lato"/>
                <a:sym typeface="Lato"/>
              </a:rPr>
              <a:t> to  kept in mind when building this app.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Some key point my team I found in our interviews was that people did not go out of their way to </a:t>
            </a:r>
            <a:r>
              <a:rPr lang="en">
                <a:latin typeface="Lato"/>
                <a:ea typeface="Lato"/>
                <a:cs typeface="Lato"/>
                <a:sym typeface="Lato"/>
              </a:rPr>
              <a:t>compare</a:t>
            </a:r>
            <a:r>
              <a:rPr lang="en">
                <a:latin typeface="Lato"/>
                <a:ea typeface="Lato"/>
                <a:cs typeface="Lato"/>
                <a:sym typeface="Lato"/>
              </a:rPr>
              <a:t> prices for their medication.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They also chose their </a:t>
            </a:r>
            <a:r>
              <a:rPr lang="en">
                <a:latin typeface="Lato"/>
                <a:ea typeface="Lato"/>
                <a:cs typeface="Lato"/>
                <a:sym typeface="Lato"/>
              </a:rPr>
              <a:t>pharmacy</a:t>
            </a:r>
            <a:r>
              <a:rPr lang="en">
                <a:latin typeface="Lato"/>
                <a:ea typeface="Lato"/>
                <a:cs typeface="Lato"/>
                <a:sym typeface="Lato"/>
              </a:rPr>
              <a:t> location based on </a:t>
            </a:r>
            <a:r>
              <a:rPr lang="en">
                <a:latin typeface="Lato"/>
                <a:ea typeface="Lato"/>
                <a:cs typeface="Lato"/>
                <a:sym typeface="Lato"/>
              </a:rPr>
              <a:t>convinces</a:t>
            </a:r>
            <a:r>
              <a:rPr lang="en">
                <a:latin typeface="Lato"/>
                <a:ea typeface="Lato"/>
                <a:cs typeface="Lato"/>
                <a:sym typeface="Lato"/>
              </a:rPr>
              <a:t> and insurance </a:t>
            </a:r>
            <a:r>
              <a:rPr lang="en">
                <a:latin typeface="Lato"/>
                <a:ea typeface="Lato"/>
                <a:cs typeface="Lato"/>
                <a:sym typeface="Lato"/>
              </a:rPr>
              <a:t>coverage</a:t>
            </a:r>
            <a:r>
              <a:rPr lang="en">
                <a:latin typeface="Lato"/>
                <a:ea typeface="Lato"/>
                <a:cs typeface="Lato"/>
                <a:sym typeface="Lato"/>
              </a:rPr>
              <a:t>.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Although some </a:t>
            </a:r>
            <a:r>
              <a:rPr lang="en">
                <a:latin typeface="Lato"/>
                <a:ea typeface="Lato"/>
                <a:cs typeface="Lato"/>
                <a:sym typeface="Lato"/>
              </a:rPr>
              <a:t>were</a:t>
            </a:r>
            <a:r>
              <a:rPr lang="en">
                <a:latin typeface="Lato"/>
                <a:ea typeface="Lato"/>
                <a:cs typeface="Lato"/>
                <a:sym typeface="Lato"/>
              </a:rPr>
              <a:t> aware of the price </a:t>
            </a:r>
            <a:r>
              <a:rPr lang="en">
                <a:latin typeface="Lato"/>
                <a:ea typeface="Lato"/>
                <a:cs typeface="Lato"/>
                <a:sym typeface="Lato"/>
              </a:rPr>
              <a:t>discrepancies</a:t>
            </a:r>
            <a:r>
              <a:rPr lang="en">
                <a:latin typeface="Lato"/>
                <a:ea typeface="Lato"/>
                <a:cs typeface="Lato"/>
                <a:sym typeface="Lato"/>
              </a:rPr>
              <a:t> between pharmacys many did not take the </a:t>
            </a:r>
            <a:r>
              <a:rPr lang="en">
                <a:latin typeface="Lato"/>
                <a:ea typeface="Lato"/>
                <a:cs typeface="Lato"/>
                <a:sym typeface="Lato"/>
              </a:rPr>
              <a:t>initiative</a:t>
            </a:r>
            <a:r>
              <a:rPr lang="en">
                <a:latin typeface="Lato"/>
                <a:ea typeface="Lato"/>
                <a:cs typeface="Lato"/>
                <a:sym typeface="Lato"/>
              </a:rPr>
              <a:t> to take </a:t>
            </a:r>
            <a:r>
              <a:rPr lang="en">
                <a:latin typeface="Lato"/>
                <a:ea typeface="Lato"/>
                <a:cs typeface="Lato"/>
                <a:sym typeface="Lato"/>
              </a:rPr>
              <a:t>advantage</a:t>
            </a: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431075" y="246150"/>
            <a:ext cx="3702300" cy="5718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t>Survey</a:t>
            </a:r>
            <a:r>
              <a:rPr lang="en"/>
              <a:t> </a:t>
            </a:r>
            <a:endParaRPr/>
          </a:p>
        </p:txBody>
      </p:sp>
      <p:pic>
        <p:nvPicPr>
          <p:cNvPr descr="Forms response chart. Question title: Status (check all that apply) . Number of responses: 45 responses." id="161" name="Google Shape;161;p24"/>
          <p:cNvPicPr preferRelativeResize="0"/>
          <p:nvPr/>
        </p:nvPicPr>
        <p:blipFill>
          <a:blip r:embed="rId3">
            <a:alphaModFix/>
          </a:blip>
          <a:stretch>
            <a:fillRect/>
          </a:stretch>
        </p:blipFill>
        <p:spPr>
          <a:xfrm>
            <a:off x="4660900" y="246162"/>
            <a:ext cx="4137238" cy="1965188"/>
          </a:xfrm>
          <a:prstGeom prst="rect">
            <a:avLst/>
          </a:prstGeom>
          <a:noFill/>
          <a:ln>
            <a:noFill/>
          </a:ln>
        </p:spPr>
      </p:pic>
      <p:sp>
        <p:nvSpPr>
          <p:cNvPr id="162" name="Google Shape;162;p24"/>
          <p:cNvSpPr txBox="1"/>
          <p:nvPr/>
        </p:nvSpPr>
        <p:spPr>
          <a:xfrm>
            <a:off x="123100" y="4404950"/>
            <a:ext cx="1297200" cy="44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chemeClr val="accent5"/>
                </a:solidFill>
                <a:latin typeface="Lato"/>
                <a:ea typeface="Lato"/>
                <a:cs typeface="Lato"/>
                <a:sym typeface="Lato"/>
                <a:hlinkClick r:id="rId4">
                  <a:extLst>
                    <a:ext uri="{A12FA001-AC4F-418D-AE19-62706E023703}">
                      <ahyp:hlinkClr val="tx"/>
                    </a:ext>
                  </a:extLst>
                </a:hlinkClick>
              </a:rPr>
              <a:t>Survey Data </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chemeClr val="accent1"/>
              </a:solidFill>
              <a:latin typeface="Lato"/>
              <a:ea typeface="Lato"/>
              <a:cs typeface="Lato"/>
              <a:sym typeface="Lato"/>
            </a:endParaRPr>
          </a:p>
        </p:txBody>
      </p:sp>
      <p:sp>
        <p:nvSpPr>
          <p:cNvPr id="163" name="Google Shape;163;p24"/>
          <p:cNvSpPr txBox="1"/>
          <p:nvPr>
            <p:ph idx="1" type="subTitle"/>
          </p:nvPr>
        </p:nvSpPr>
        <p:spPr>
          <a:xfrm>
            <a:off x="163325" y="1296825"/>
            <a:ext cx="4237800" cy="31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Here are some of the Survey findings. </a:t>
            </a:r>
            <a:endParaRPr b="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There is a total of 45 participants, and 88% of them have used </a:t>
            </a:r>
            <a:r>
              <a:rPr lang="en" sz="1500"/>
              <a:t>between</a:t>
            </a:r>
            <a:r>
              <a:rPr lang="en" sz="1500"/>
              <a:t> 1-3 </a:t>
            </a:r>
            <a:r>
              <a:rPr lang="en" sz="1500"/>
              <a:t>pharmacy</a:t>
            </a:r>
            <a:r>
              <a:rPr lang="en" sz="1500"/>
              <a:t> to get </a:t>
            </a:r>
            <a:r>
              <a:rPr lang="en" sz="1500"/>
              <a:t>their</a:t>
            </a:r>
            <a:r>
              <a:rPr lang="en" sz="1500"/>
              <a:t> </a:t>
            </a:r>
            <a:r>
              <a:rPr lang="en" sz="1500"/>
              <a:t>medication</a:t>
            </a:r>
            <a:r>
              <a:rPr lang="en" sz="1500"/>
              <a:t> for that past year.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48.9% </a:t>
            </a:r>
            <a:r>
              <a:rPr lang="en" sz="1500"/>
              <a:t>claimed</a:t>
            </a:r>
            <a:r>
              <a:rPr lang="en" sz="1500"/>
              <a:t> that their </a:t>
            </a:r>
            <a:r>
              <a:rPr lang="en" sz="1500"/>
              <a:t>medication</a:t>
            </a:r>
            <a:r>
              <a:rPr lang="en" sz="1500"/>
              <a:t> takes more than 5 hours but less than a day to be prepared for pick up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73.3 % are </a:t>
            </a:r>
            <a:r>
              <a:rPr lang="en" sz="1500"/>
              <a:t>employed and 51.1% are insured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64.4% take </a:t>
            </a:r>
            <a:r>
              <a:rPr lang="en" sz="1500"/>
              <a:t>prescription</a:t>
            </a:r>
            <a:r>
              <a:rPr lang="en" sz="1500"/>
              <a:t> </a:t>
            </a:r>
            <a:r>
              <a:rPr lang="en" sz="1500"/>
              <a:t>medication</a:t>
            </a:r>
            <a:r>
              <a:rPr lang="en" sz="1500"/>
              <a:t> </a:t>
            </a:r>
            <a:endParaRPr sz="1500"/>
          </a:p>
        </p:txBody>
      </p:sp>
      <p:pic>
        <p:nvPicPr>
          <p:cNvPr descr="Forms response chart. Question title: Do you use any medications or OTC on a regular basis (click all that apply) ?. Number of responses: 45 responses." id="164" name="Google Shape;164;p24"/>
          <p:cNvPicPr preferRelativeResize="0"/>
          <p:nvPr/>
        </p:nvPicPr>
        <p:blipFill>
          <a:blip r:embed="rId5">
            <a:alphaModFix/>
          </a:blip>
          <a:stretch>
            <a:fillRect/>
          </a:stretch>
        </p:blipFill>
        <p:spPr>
          <a:xfrm>
            <a:off x="4761463" y="2211350"/>
            <a:ext cx="3936125" cy="1869650"/>
          </a:xfrm>
          <a:prstGeom prst="rect">
            <a:avLst/>
          </a:prstGeom>
          <a:noFill/>
          <a:ln>
            <a:noFill/>
          </a:ln>
        </p:spPr>
      </p:pic>
      <p:sp>
        <p:nvSpPr>
          <p:cNvPr id="165" name="Google Shape;165;p24"/>
          <p:cNvSpPr txBox="1"/>
          <p:nvPr/>
        </p:nvSpPr>
        <p:spPr>
          <a:xfrm>
            <a:off x="4572000" y="4123600"/>
            <a:ext cx="4497900" cy="65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highlight>
                  <a:srgbClr val="FFFFFF"/>
                </a:highlight>
              </a:rPr>
              <a:t>Quote from Survey </a:t>
            </a:r>
            <a:endParaRPr sz="1100">
              <a:highlight>
                <a:srgbClr val="FFFFFF"/>
              </a:highlight>
            </a:endParaRPr>
          </a:p>
          <a:p>
            <a:pPr indent="0" lvl="0" marL="0" rtl="0" algn="l">
              <a:lnSpc>
                <a:spcPct val="115000"/>
              </a:lnSpc>
              <a:spcBef>
                <a:spcPts val="0"/>
              </a:spcBef>
              <a:spcAft>
                <a:spcPts val="0"/>
              </a:spcAft>
              <a:buNone/>
            </a:pPr>
            <a:r>
              <a:t/>
            </a:r>
            <a:endParaRPr i="1" sz="1100">
              <a:highlight>
                <a:srgbClr val="FFFFFF"/>
              </a:highlight>
            </a:endParaRPr>
          </a:p>
          <a:p>
            <a:pPr indent="0" lvl="0" marL="0" rtl="0" algn="l">
              <a:lnSpc>
                <a:spcPct val="115000"/>
              </a:lnSpc>
              <a:spcBef>
                <a:spcPts val="0"/>
              </a:spcBef>
              <a:spcAft>
                <a:spcPts val="0"/>
              </a:spcAft>
              <a:buNone/>
            </a:pPr>
            <a:r>
              <a:rPr i="1" lang="en" sz="1100">
                <a:highlight>
                  <a:srgbClr val="FFFFFF"/>
                </a:highlight>
              </a:rPr>
              <a:t>“My insurance generally dictates my prescription purchasing habits.”</a:t>
            </a:r>
            <a:endParaRPr i="1" sz="1100">
              <a:highlight>
                <a:srgbClr val="FFFFFF"/>
              </a:highlight>
            </a:endParaRPr>
          </a:p>
          <a:p>
            <a:pPr indent="0" lvl="0" marL="0" rtl="0" algn="l">
              <a:lnSpc>
                <a:spcPct val="115000"/>
              </a:lnSpc>
              <a:spcBef>
                <a:spcPts val="0"/>
              </a:spcBef>
              <a:spcAft>
                <a:spcPts val="0"/>
              </a:spcAft>
              <a:buNone/>
            </a:pPr>
            <a:r>
              <a:t/>
            </a:r>
            <a:endParaRPr i="1" sz="1100">
              <a:highlight>
                <a:srgbClr val="FFFFFF"/>
              </a:highlight>
            </a:endParaRPr>
          </a:p>
          <a:p>
            <a:pPr indent="0" lvl="0" marL="0" rtl="0" algn="l">
              <a:spcBef>
                <a:spcPts val="0"/>
              </a:spcBef>
              <a:spcAft>
                <a:spcPts val="0"/>
              </a:spcAft>
              <a:buNone/>
            </a:pPr>
            <a:r>
              <a:t/>
            </a:r>
            <a:endParaRPr i="1" sz="15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54500" y="90400"/>
            <a:ext cx="3124500" cy="79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Affinity Diagram </a:t>
            </a:r>
            <a:endParaRPr/>
          </a:p>
        </p:txBody>
      </p:sp>
      <p:sp>
        <p:nvSpPr>
          <p:cNvPr id="171" name="Google Shape;171;p25"/>
          <p:cNvSpPr txBox="1"/>
          <p:nvPr>
            <p:ph idx="1" type="body"/>
          </p:nvPr>
        </p:nvSpPr>
        <p:spPr>
          <a:xfrm>
            <a:off x="124875" y="4770547"/>
            <a:ext cx="1946100" cy="3291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Affinity Diagram </a:t>
            </a:r>
            <a:r>
              <a:rPr lang="en"/>
              <a:t> </a:t>
            </a:r>
            <a:endParaRPr/>
          </a:p>
        </p:txBody>
      </p:sp>
      <p:sp>
        <p:nvSpPr>
          <p:cNvPr id="172" name="Google Shape;172;p25"/>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25"/>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5"/>
          <p:cNvPicPr preferRelativeResize="0"/>
          <p:nvPr/>
        </p:nvPicPr>
        <p:blipFill rotWithShape="1">
          <a:blip r:embed="rId4">
            <a:alphaModFix/>
          </a:blip>
          <a:srcRect b="6156" l="13955" r="18234" t="22749"/>
          <a:stretch/>
        </p:blipFill>
        <p:spPr>
          <a:xfrm>
            <a:off x="3331550" y="554525"/>
            <a:ext cx="5775900" cy="3600300"/>
          </a:xfrm>
          <a:prstGeom prst="parallelogram">
            <a:avLst>
              <a:gd fmla="val 23683" name="adj"/>
            </a:avLst>
          </a:prstGeom>
          <a:noFill/>
          <a:ln>
            <a:noFill/>
          </a:ln>
        </p:spPr>
      </p:pic>
      <p:sp>
        <p:nvSpPr>
          <p:cNvPr id="175" name="Google Shape;175;p25"/>
          <p:cNvSpPr txBox="1"/>
          <p:nvPr/>
        </p:nvSpPr>
        <p:spPr>
          <a:xfrm>
            <a:off x="213425" y="1213550"/>
            <a:ext cx="3118200" cy="28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From our interviews we </a:t>
            </a:r>
            <a:r>
              <a:rPr lang="en">
                <a:latin typeface="Lato"/>
                <a:ea typeface="Lato"/>
                <a:cs typeface="Lato"/>
                <a:sym typeface="Lato"/>
              </a:rPr>
              <a:t>gather</a:t>
            </a:r>
            <a:r>
              <a:rPr lang="en">
                <a:latin typeface="Lato"/>
                <a:ea typeface="Lato"/>
                <a:cs typeface="Lato"/>
                <a:sym typeface="Lato"/>
              </a:rPr>
              <a:t> up some data that helped us find some key points that a user would find useful.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Easy </a:t>
            </a:r>
            <a:r>
              <a:rPr lang="en">
                <a:latin typeface="Lato"/>
                <a:ea typeface="Lato"/>
                <a:cs typeface="Lato"/>
                <a:sym typeface="Lato"/>
              </a:rPr>
              <a:t>access</a:t>
            </a:r>
            <a:r>
              <a:rPr lang="en">
                <a:latin typeface="Lato"/>
                <a:ea typeface="Lato"/>
                <a:cs typeface="Lato"/>
                <a:sym typeface="Lato"/>
              </a:rPr>
              <a:t> to coupons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Notifications for pick up time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Proximity search to pharmacy locations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Cost compare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6"/>
          <p:cNvPicPr preferRelativeResize="0"/>
          <p:nvPr/>
        </p:nvPicPr>
        <p:blipFill rotWithShape="1">
          <a:blip r:embed="rId3">
            <a:alphaModFix/>
          </a:blip>
          <a:srcRect b="14114" l="18389" r="31708" t="21614"/>
          <a:stretch/>
        </p:blipFill>
        <p:spPr>
          <a:xfrm>
            <a:off x="3473625" y="679625"/>
            <a:ext cx="5393899" cy="3907599"/>
          </a:xfrm>
          <a:prstGeom prst="rect">
            <a:avLst/>
          </a:prstGeom>
          <a:noFill/>
          <a:ln>
            <a:noFill/>
          </a:ln>
        </p:spPr>
      </p:pic>
      <p:sp>
        <p:nvSpPr>
          <p:cNvPr id="181" name="Google Shape;181;p26"/>
          <p:cNvSpPr txBox="1"/>
          <p:nvPr>
            <p:ph type="title"/>
          </p:nvPr>
        </p:nvSpPr>
        <p:spPr>
          <a:xfrm>
            <a:off x="71050" y="114325"/>
            <a:ext cx="3288300" cy="640500"/>
          </a:xfrm>
          <a:prstGeom prst="rect">
            <a:avLst/>
          </a:prstGeom>
          <a:solidFill>
            <a:schemeClr val="accent3"/>
          </a:solid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I Like, I Wish, What If </a:t>
            </a:r>
            <a:endParaRPr>
              <a:solidFill>
                <a:schemeClr val="lt1"/>
              </a:solidFill>
            </a:endParaRPr>
          </a:p>
        </p:txBody>
      </p:sp>
      <p:sp>
        <p:nvSpPr>
          <p:cNvPr id="182" name="Google Shape;182;p26"/>
          <p:cNvSpPr txBox="1"/>
          <p:nvPr>
            <p:ph idx="1" type="body"/>
          </p:nvPr>
        </p:nvSpPr>
        <p:spPr>
          <a:xfrm>
            <a:off x="71050" y="1024575"/>
            <a:ext cx="3288300" cy="3562800"/>
          </a:xfrm>
          <a:prstGeom prst="rect">
            <a:avLst/>
          </a:prstGeom>
          <a:solidFill>
            <a:schemeClr val="accent3"/>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U</a:t>
            </a:r>
            <a:r>
              <a:rPr lang="en" sz="1400">
                <a:solidFill>
                  <a:schemeClr val="lt1"/>
                </a:solidFill>
              </a:rPr>
              <a:t>si</a:t>
            </a:r>
            <a:r>
              <a:rPr lang="en" sz="1400">
                <a:solidFill>
                  <a:schemeClr val="lt1"/>
                </a:solidFill>
              </a:rPr>
              <a:t>ng the dissected affinity map which organized the findings from the interview and survey. The I like, I wish, and </a:t>
            </a:r>
            <a:r>
              <a:rPr lang="en" sz="1400">
                <a:solidFill>
                  <a:schemeClr val="lt1"/>
                </a:solidFill>
              </a:rPr>
              <a:t> What if template was used to further investigate solution concepts. </a:t>
            </a:r>
            <a:endParaRPr sz="1400">
              <a:solidFill>
                <a:schemeClr val="lt1"/>
              </a:solidFill>
            </a:endParaRPr>
          </a:p>
          <a:p>
            <a:pPr indent="-317500" lvl="0" marL="457200" rtl="0" algn="l">
              <a:spcBef>
                <a:spcPts val="1600"/>
              </a:spcBef>
              <a:spcAft>
                <a:spcPts val="0"/>
              </a:spcAft>
              <a:buClr>
                <a:schemeClr val="lt1"/>
              </a:buClr>
              <a:buSzPts val="1400"/>
              <a:buChar char="❏"/>
            </a:pPr>
            <a:r>
              <a:rPr lang="en" sz="1400">
                <a:solidFill>
                  <a:schemeClr val="lt1"/>
                </a:solidFill>
              </a:rPr>
              <a:t>App needs to communicate </a:t>
            </a:r>
            <a:r>
              <a:rPr lang="en" sz="1400">
                <a:solidFill>
                  <a:schemeClr val="lt1"/>
                </a:solidFill>
              </a:rPr>
              <a:t>effectively</a:t>
            </a:r>
            <a:r>
              <a:rPr lang="en" sz="1400">
                <a:solidFill>
                  <a:schemeClr val="lt1"/>
                </a:solidFill>
              </a:rPr>
              <a:t> with users choice of pharmacy </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App needs to </a:t>
            </a:r>
            <a:r>
              <a:rPr lang="en" sz="1400">
                <a:solidFill>
                  <a:schemeClr val="lt1"/>
                </a:solidFill>
              </a:rPr>
              <a:t>organize</a:t>
            </a:r>
            <a:r>
              <a:rPr lang="en" sz="1400">
                <a:solidFill>
                  <a:schemeClr val="lt1"/>
                </a:solidFill>
              </a:rPr>
              <a:t> </a:t>
            </a:r>
            <a:r>
              <a:rPr lang="en" sz="1400">
                <a:solidFill>
                  <a:schemeClr val="lt1"/>
                </a:solidFill>
              </a:rPr>
              <a:t>price</a:t>
            </a:r>
            <a:r>
              <a:rPr lang="en" sz="1400">
                <a:solidFill>
                  <a:schemeClr val="lt1"/>
                </a:solidFill>
              </a:rPr>
              <a:t> </a:t>
            </a:r>
            <a:r>
              <a:rPr lang="en" sz="1400">
                <a:solidFill>
                  <a:schemeClr val="lt1"/>
                </a:solidFill>
              </a:rPr>
              <a:t>comparison</a:t>
            </a:r>
            <a:r>
              <a:rPr lang="en" sz="1400">
                <a:solidFill>
                  <a:schemeClr val="lt1"/>
                </a:solidFill>
              </a:rPr>
              <a:t> </a:t>
            </a:r>
            <a:r>
              <a:rPr lang="en" sz="1400">
                <a:solidFill>
                  <a:schemeClr val="lt1"/>
                </a:solidFill>
              </a:rPr>
              <a:t>features</a:t>
            </a:r>
            <a:r>
              <a:rPr lang="en" sz="1400">
                <a:solidFill>
                  <a:schemeClr val="lt1"/>
                </a:solidFill>
              </a:rPr>
              <a:t> </a:t>
            </a:r>
            <a:endParaRPr sz="1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7"/>
          <p:cNvPicPr preferRelativeResize="0"/>
          <p:nvPr/>
        </p:nvPicPr>
        <p:blipFill>
          <a:blip r:embed="rId3">
            <a:alphaModFix/>
          </a:blip>
          <a:stretch>
            <a:fillRect/>
          </a:stretch>
        </p:blipFill>
        <p:spPr>
          <a:xfrm>
            <a:off x="347950" y="360500"/>
            <a:ext cx="8157950" cy="4783000"/>
          </a:xfrm>
          <a:prstGeom prst="rect">
            <a:avLst/>
          </a:prstGeom>
          <a:noFill/>
          <a:ln>
            <a:noFill/>
          </a:ln>
        </p:spPr>
      </p:pic>
      <p:sp>
        <p:nvSpPr>
          <p:cNvPr id="188" name="Google Shape;188;p27"/>
          <p:cNvSpPr txBox="1"/>
          <p:nvPr/>
        </p:nvSpPr>
        <p:spPr>
          <a:xfrm>
            <a:off x="251075" y="61400"/>
            <a:ext cx="2118900" cy="299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User Persona </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407975" y="538450"/>
            <a:ext cx="3622800" cy="33108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Insight </a:t>
            </a:r>
            <a:endParaRPr/>
          </a:p>
        </p:txBody>
      </p:sp>
      <p:sp>
        <p:nvSpPr>
          <p:cNvPr id="194" name="Google Shape;194;p28"/>
          <p:cNvSpPr txBox="1"/>
          <p:nvPr/>
        </p:nvSpPr>
        <p:spPr>
          <a:xfrm>
            <a:off x="4472900" y="510100"/>
            <a:ext cx="3945900" cy="33798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500">
              <a:latin typeface="Lato"/>
              <a:ea typeface="Lato"/>
              <a:cs typeface="Lato"/>
              <a:sym typeface="Lato"/>
            </a:endParaRPr>
          </a:p>
          <a:p>
            <a:pPr indent="0" lvl="0" marL="0" rtl="0" algn="l">
              <a:lnSpc>
                <a:spcPct val="150000"/>
              </a:lnSpc>
              <a:spcBef>
                <a:spcPts val="0"/>
              </a:spcBef>
              <a:spcAft>
                <a:spcPts val="0"/>
              </a:spcAft>
              <a:buNone/>
            </a:pPr>
            <a:r>
              <a:rPr b="1" lang="en" sz="1500">
                <a:latin typeface="Lato"/>
                <a:ea typeface="Lato"/>
                <a:cs typeface="Lato"/>
                <a:sym typeface="Lato"/>
              </a:rPr>
              <a:t>Jane is frustrated with the her prescription medication not being available for pick up. Jane relies on her medications as she takes most of them daily. She needs the pharmacy to have her refills ready in a timely fashion so she doesn’t skip any of her q.d prescription med’s. </a:t>
            </a:r>
            <a:endParaRPr b="1" sz="15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8" name="Shape 198"/>
        <p:cNvGrpSpPr/>
        <p:nvPr/>
      </p:nvGrpSpPr>
      <p:grpSpPr>
        <a:xfrm>
          <a:off x="0" y="0"/>
          <a:ext cx="0" cy="0"/>
          <a:chOff x="0" y="0"/>
          <a:chExt cx="0" cy="0"/>
        </a:xfrm>
      </p:grpSpPr>
      <p:sp>
        <p:nvSpPr>
          <p:cNvPr id="199" name="Google Shape;199;p29"/>
          <p:cNvSpPr txBox="1"/>
          <p:nvPr>
            <p:ph type="title"/>
          </p:nvPr>
        </p:nvSpPr>
        <p:spPr>
          <a:xfrm>
            <a:off x="729450" y="733950"/>
            <a:ext cx="7688400" cy="8949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latin typeface="Lato"/>
                <a:ea typeface="Lato"/>
                <a:cs typeface="Lato"/>
                <a:sym typeface="Lato"/>
              </a:rPr>
              <a:t>Problem Statement</a:t>
            </a:r>
            <a:endParaRPr sz="3600">
              <a:solidFill>
                <a:srgbClr val="000000"/>
              </a:solidFill>
              <a:latin typeface="Lato"/>
              <a:ea typeface="Lato"/>
              <a:cs typeface="Lato"/>
              <a:sym typeface="Lato"/>
            </a:endParaRPr>
          </a:p>
          <a:p>
            <a:pPr indent="0" lvl="0" marL="0" rtl="0" algn="l">
              <a:spcBef>
                <a:spcPts val="0"/>
              </a:spcBef>
              <a:spcAft>
                <a:spcPts val="0"/>
              </a:spcAft>
              <a:buNone/>
            </a:pPr>
            <a:r>
              <a:t/>
            </a:r>
            <a:endParaRPr sz="8800">
              <a:latin typeface="Lato"/>
              <a:ea typeface="Lato"/>
              <a:cs typeface="Lato"/>
              <a:sym typeface="Lato"/>
            </a:endParaRPr>
          </a:p>
        </p:txBody>
      </p:sp>
      <p:sp>
        <p:nvSpPr>
          <p:cNvPr id="200" name="Google Shape;200;p29"/>
          <p:cNvSpPr txBox="1"/>
          <p:nvPr>
            <p:ph idx="1" type="body"/>
          </p:nvPr>
        </p:nvSpPr>
        <p:spPr>
          <a:xfrm>
            <a:off x="729450" y="1871678"/>
            <a:ext cx="7732500" cy="20280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1D1C1D"/>
                </a:solidFill>
                <a:latin typeface="Old Standard TT"/>
                <a:ea typeface="Old Standard TT"/>
                <a:cs typeface="Old Standard TT"/>
                <a:sym typeface="Old Standard TT"/>
              </a:rPr>
              <a:t>Coordinating prescription refills and searching for medication cost savings is a time-consuming process for users. Not having health insurance coverage adds to the complexity and frustration. </a:t>
            </a:r>
            <a:endParaRPr sz="1650">
              <a:solidFill>
                <a:srgbClr val="1D1C1D"/>
              </a:solidFill>
              <a:latin typeface="Old Standard TT"/>
              <a:ea typeface="Old Standard TT"/>
              <a:cs typeface="Old Standard TT"/>
              <a:sym typeface="Old Standard TT"/>
            </a:endParaRPr>
          </a:p>
          <a:p>
            <a:pPr indent="0" lvl="0" marL="0" rtl="0" algn="l">
              <a:spcBef>
                <a:spcPts val="0"/>
              </a:spcBef>
              <a:spcAft>
                <a:spcPts val="0"/>
              </a:spcAft>
              <a:buNone/>
            </a:pPr>
            <a:r>
              <a:t/>
            </a:r>
            <a:endParaRPr sz="1650">
              <a:solidFill>
                <a:srgbClr val="1D1C1D"/>
              </a:solidFill>
              <a:highlight>
                <a:srgbClr val="F8F8F8"/>
              </a:highlight>
              <a:latin typeface="Old Standard TT"/>
              <a:ea typeface="Old Standard TT"/>
              <a:cs typeface="Old Standard TT"/>
              <a:sym typeface="Old Standard TT"/>
            </a:endParaRPr>
          </a:p>
          <a:p>
            <a:pPr indent="0" lvl="0" marL="0" rtl="0" algn="l">
              <a:spcBef>
                <a:spcPts val="0"/>
              </a:spcBef>
              <a:spcAft>
                <a:spcPts val="0"/>
              </a:spcAft>
              <a:buNone/>
            </a:pPr>
            <a:r>
              <a:rPr lang="en" sz="1650">
                <a:solidFill>
                  <a:srgbClr val="1D1C1D"/>
                </a:solidFill>
                <a:latin typeface="Old Standard TT"/>
                <a:ea typeface="Old Standard TT"/>
                <a:cs typeface="Old Standard TT"/>
                <a:sym typeface="Old Standard TT"/>
              </a:rPr>
              <a:t>How might we help users coordinate their prescription refills, and provide them with cost savings?</a:t>
            </a:r>
            <a:endParaRPr sz="2300">
              <a:solidFill>
                <a:srgbClr val="000000"/>
              </a:solidFill>
              <a:latin typeface="Old Standard TT"/>
              <a:ea typeface="Old Standard TT"/>
              <a:cs typeface="Old Standard TT"/>
              <a:sym typeface="Old Standard TT"/>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